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23"/>
  </p:notesMasterIdLst>
  <p:handoutMasterIdLst>
    <p:handoutMasterId r:id="rId24"/>
  </p:handoutMasterIdLst>
  <p:sldIdLst>
    <p:sldId id="431" r:id="rId5"/>
    <p:sldId id="450" r:id="rId6"/>
    <p:sldId id="453" r:id="rId7"/>
    <p:sldId id="454" r:id="rId8"/>
    <p:sldId id="455" r:id="rId9"/>
    <p:sldId id="418" r:id="rId10"/>
    <p:sldId id="427" r:id="rId11"/>
    <p:sldId id="391" r:id="rId12"/>
    <p:sldId id="451" r:id="rId13"/>
    <p:sldId id="424" r:id="rId14"/>
    <p:sldId id="433" r:id="rId15"/>
    <p:sldId id="449" r:id="rId16"/>
    <p:sldId id="452" r:id="rId17"/>
    <p:sldId id="434" r:id="rId18"/>
    <p:sldId id="414" r:id="rId19"/>
    <p:sldId id="405" r:id="rId20"/>
    <p:sldId id="416" r:id="rId21"/>
    <p:sldId id="429" r:id="rId22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6327" autoAdjust="0"/>
  </p:normalViewPr>
  <p:slideViewPr>
    <p:cSldViewPr snapToGrid="0">
      <p:cViewPr varScale="1">
        <p:scale>
          <a:sx n="65" d="100"/>
          <a:sy n="65" d="100"/>
        </p:scale>
        <p:origin x="66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4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597384-1A24-456C-9761-27482DCEAB4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DCF32B8-9BDD-4BDD-8861-0529F387A1AE}">
      <dgm:prSet phldrT="[Texto]" custT="1"/>
      <dgm:spPr/>
      <dgm:t>
        <a:bodyPr/>
        <a:lstStyle/>
        <a:p>
          <a:endParaRPr lang="pt-BR" sz="1200" b="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r>
            <a:rPr lang="pt-BR" sz="1200" b="0" dirty="0">
              <a:solidFill>
                <a:schemeClr val="bg1"/>
              </a:solidFill>
              <a:latin typeface="Arial Narrow" panose="020B0606020202030204" pitchFamily="34" charset="0"/>
            </a:rPr>
            <a:t>O</a:t>
          </a:r>
        </a:p>
        <a:p>
          <a:r>
            <a:rPr lang="pt-BR" sz="1200" b="0" dirty="0">
              <a:solidFill>
                <a:schemeClr val="bg1"/>
              </a:solidFill>
              <a:latin typeface="Arial Narrow" panose="020B0606020202030204" pitchFamily="34" charset="0"/>
            </a:rPr>
            <a:t>OPORTUNIDADES</a:t>
          </a:r>
        </a:p>
      </dgm:t>
    </dgm:pt>
    <dgm:pt modelId="{FE5026FD-A139-469A-B76D-438472AF5E50}" type="parTrans" cxnId="{0C2E4856-21AA-4B8D-9CE5-418B89F5C4EE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9DE726EE-3D63-4D6B-8D30-3E92139D932D}" type="sibTrans" cxnId="{0C2E4856-21AA-4B8D-9CE5-418B89F5C4EE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F1950F36-2B5F-44CD-9A38-F276AFBDF118}">
      <dgm:prSet phldrT="[Texto]"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Aumento do interesse público em responsabilidade social.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526CD141-A7EB-4AF2-B7BC-3558EB5648C0}" type="parTrans" cxnId="{47911FED-F494-4C3E-B729-A73FF5C88F61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5821F63F-E491-494D-BF02-7DEF92E0BAA2}" type="sibTrans" cxnId="{47911FED-F494-4C3E-B729-A73FF5C88F61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FB4AA13C-F45E-42ED-AC2E-1621C2CA8640}">
      <dgm:prSet custT="1"/>
      <dgm:spPr>
        <a:solidFill>
          <a:schemeClr val="accent5"/>
        </a:solidFill>
      </dgm:spPr>
      <dgm:t>
        <a:bodyPr/>
        <a:lstStyle/>
        <a:p>
          <a:endParaRPr lang="pt-PT" sz="1400" b="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r>
            <a:rPr lang="pt-PT" sz="1400" b="0" dirty="0">
              <a:solidFill>
                <a:schemeClr val="bg1"/>
              </a:solidFill>
              <a:latin typeface="Arial Narrow" panose="020B0606020202030204" pitchFamily="34" charset="0"/>
            </a:rPr>
            <a:t>S</a:t>
          </a:r>
        </a:p>
        <a:p>
          <a:r>
            <a:rPr lang="pt-PT" sz="1400" b="0" dirty="0">
              <a:solidFill>
                <a:schemeClr val="bg1"/>
              </a:solidFill>
              <a:latin typeface="Arial Narrow" panose="020B0606020202030204" pitchFamily="34" charset="0"/>
            </a:rPr>
            <a:t>FORÇA</a:t>
          </a:r>
          <a:endParaRPr lang="pt-BR" sz="1400" b="0" dirty="0">
            <a:solidFill>
              <a:schemeClr val="bg1"/>
            </a:solidFill>
            <a:latin typeface="Arial Narrow" panose="020B0606020202030204" pitchFamily="34" charset="0"/>
          </a:endParaRPr>
        </a:p>
      </dgm:t>
    </dgm:pt>
    <dgm:pt modelId="{CAB99F38-D5A2-49BE-A71E-F02607280D61}" type="parTrans" cxnId="{C4F1DD62-3F63-49F0-A9CC-42E2D47FEB70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26C2013D-708A-442D-B53C-6BE5D1522FB2}" type="sibTrans" cxnId="{C4F1DD62-3F63-49F0-A9CC-42E2D47FEB70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43E8C109-B931-4B98-853E-0D4904CF7F8C}">
      <dgm:prSet custT="1"/>
      <dgm:spPr>
        <a:solidFill>
          <a:schemeClr val="tx2"/>
        </a:solidFill>
      </dgm:spPr>
      <dgm:t>
        <a:bodyPr/>
        <a:lstStyle/>
        <a:p>
          <a:endParaRPr lang="pt-PT" sz="1400" b="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r>
            <a:rPr lang="pt-PT" sz="1400" b="0" dirty="0">
              <a:solidFill>
                <a:schemeClr val="bg1"/>
              </a:solidFill>
              <a:latin typeface="Arial Narrow" panose="020B0606020202030204" pitchFamily="34" charset="0"/>
            </a:rPr>
            <a:t>W</a:t>
          </a:r>
          <a:endParaRPr lang="pt-BR" sz="1400" b="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r>
            <a:rPr lang="pt-PT" sz="1400" b="0" dirty="0">
              <a:solidFill>
                <a:schemeClr val="bg1"/>
              </a:solidFill>
              <a:latin typeface="Arial Narrow" panose="020B0606020202030204" pitchFamily="34" charset="0"/>
            </a:rPr>
            <a:t>FRAQUEZAS</a:t>
          </a:r>
          <a:endParaRPr lang="pt-BR" sz="1400" b="0" dirty="0">
            <a:solidFill>
              <a:schemeClr val="bg1"/>
            </a:solidFill>
            <a:latin typeface="Arial Narrow" panose="020B0606020202030204" pitchFamily="34" charset="0"/>
          </a:endParaRPr>
        </a:p>
      </dgm:t>
    </dgm:pt>
    <dgm:pt modelId="{031AF110-23A4-407E-BB62-9B216546B456}" type="parTrans" cxnId="{AED26A2D-E5F8-43B0-BECE-4060823F41AF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7E722D4C-7117-4D0B-91BE-CB33ED7EB1D7}" type="sibTrans" cxnId="{AED26A2D-E5F8-43B0-BECE-4060823F41AF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3D2D821C-8B4C-44A3-9582-8E67089A7B9C}">
      <dgm:prSet custT="1"/>
      <dgm:spPr/>
      <dgm:t>
        <a:bodyPr/>
        <a:lstStyle/>
        <a:p>
          <a:r>
            <a:rPr lang="pt-BR" sz="1400" dirty="0">
              <a:latin typeface="Arial Narrow" panose="020B0606020202030204" pitchFamily="34" charset="0"/>
            </a:rPr>
            <a:t>Rede de voluntários.</a:t>
          </a:r>
        </a:p>
      </dgm:t>
    </dgm:pt>
    <dgm:pt modelId="{A172CE2B-6CC5-45E4-9E22-F62E440B1FC6}" type="parTrans" cxnId="{3C10E104-390E-4B8D-980F-08BCD91AB542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2CC5ABD2-DCAB-4B24-A976-D1D360512420}" type="sibTrans" cxnId="{3C10E104-390E-4B8D-980F-08BCD91AB542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8F04A950-608F-4179-A359-622568EC68F1}">
      <dgm:prSet custT="1"/>
      <dgm:spPr/>
      <dgm:t>
        <a:bodyPr/>
        <a:lstStyle/>
        <a:p>
          <a:r>
            <a:rPr lang="pt-BR" sz="1400" dirty="0">
              <a:latin typeface="Arial Narrow" panose="020B0606020202030204" pitchFamily="34" charset="0"/>
            </a:rPr>
            <a:t>Parcerias com organizações locais.</a:t>
          </a:r>
        </a:p>
      </dgm:t>
    </dgm:pt>
    <dgm:pt modelId="{42D5F279-BB21-462A-B413-9C497FE835DD}" type="parTrans" cxnId="{42FB66E8-FF2C-4329-85F4-50A33F22A3B4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B0962E15-F92E-4DFC-A50F-025D67579582}" type="sibTrans" cxnId="{42FB66E8-FF2C-4329-85F4-50A33F22A3B4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FB7B3E96-FCF2-4ABD-B2A7-8C30C6DD9BA5}">
      <dgm:prSet custT="1"/>
      <dgm:spPr/>
      <dgm:t>
        <a:bodyPr/>
        <a:lstStyle/>
        <a:p>
          <a:r>
            <a:rPr lang="pt-BR" sz="1400" dirty="0">
              <a:latin typeface="Arial Narrow" panose="020B0606020202030204" pitchFamily="34" charset="0"/>
            </a:rPr>
            <a:t>Experiência em projetos sociais em diversas áreas.</a:t>
          </a:r>
        </a:p>
      </dgm:t>
    </dgm:pt>
    <dgm:pt modelId="{5BE1EDE3-CE71-4874-ABAC-7D7E7C797052}" type="parTrans" cxnId="{6359BE95-5F05-413A-BF20-95971AD67A25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E6F9DEBD-49C5-4126-BB61-32AC2E524691}" type="sibTrans" cxnId="{6359BE95-5F05-413A-BF20-95971AD67A25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9B5113EB-AEA3-4329-A8CA-C5D3C9E6854D}">
      <dgm:prSet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Dependência de doações variáveis.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33E92C5C-BD41-4730-9711-5FF5EEC1CC50}" type="parTrans" cxnId="{7C343ABA-3FC8-422A-B814-D0B43E5651D0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CB31A209-5E61-49B4-8B51-FE647DFCC57A}" type="sibTrans" cxnId="{7C343ABA-3FC8-422A-B814-D0B43E5651D0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76846228-A81F-4749-A7F6-5D2D555FD718}">
      <dgm:prSet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Recursos limitados.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856F9465-0532-46B6-8E9B-D4EF83FE2C39}" type="parTrans" cxnId="{19125B8F-C038-4871-AA29-E9A395488068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19735AF5-2EE2-4755-9DC4-F4118D0117D2}" type="sibTrans" cxnId="{19125B8F-C038-4871-AA29-E9A395488068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9A1FF453-3123-44E0-A78B-30A874CA5ADA}">
      <dgm:prSet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Necessidade de aprimorar.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F5012B5F-F587-4265-BF39-E903BA136586}" type="parTrans" cxnId="{D83AD1ED-BA7D-4B63-B232-6029893CE0C9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3F7B950D-375C-4B64-A5C2-E80DCCBF5DB9}" type="sibTrans" cxnId="{D83AD1ED-BA7D-4B63-B232-6029893CE0C9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3CACF2DD-D1CF-43B3-B687-12675D6D2263}">
      <dgm:prSet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Capacitação dos voluntários e colaboradores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D082F976-6558-4A68-A1D7-F7181E43C24C}" type="parTrans" cxnId="{424685C8-EDE7-4753-85DE-734F371B73AF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E8227C2B-98EF-4263-BB68-A7C3F546486D}" type="sibTrans" cxnId="{424685C8-EDE7-4753-85DE-734F371B73AF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7C628F0C-D859-4856-8305-0B4E1E3F4EBC}">
      <dgm:prSet custT="1"/>
      <dgm:spPr>
        <a:solidFill>
          <a:srgbClr val="92D050"/>
        </a:solidFill>
      </dgm:spPr>
      <dgm:t>
        <a:bodyPr/>
        <a:lstStyle/>
        <a:p>
          <a:endParaRPr lang="pt-BR" sz="1400" b="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r>
            <a:rPr lang="pt-BR" sz="1400" b="0" dirty="0">
              <a:solidFill>
                <a:schemeClr val="bg1"/>
              </a:solidFill>
              <a:latin typeface="Arial Narrow" panose="020B0606020202030204" pitchFamily="34" charset="0"/>
            </a:rPr>
            <a:t>T</a:t>
          </a:r>
        </a:p>
        <a:p>
          <a:r>
            <a:rPr lang="pt-PT" sz="1400" b="0" dirty="0">
              <a:solidFill>
                <a:schemeClr val="bg1"/>
              </a:solidFill>
              <a:latin typeface="Arial Narrow" panose="020B0606020202030204" pitchFamily="34" charset="0"/>
            </a:rPr>
            <a:t>AMEAÇAS</a:t>
          </a:r>
          <a:endParaRPr lang="pt-BR" sz="1400" b="0" dirty="0">
            <a:solidFill>
              <a:schemeClr val="bg1"/>
            </a:solidFill>
            <a:latin typeface="Arial Narrow" panose="020B0606020202030204" pitchFamily="34" charset="0"/>
          </a:endParaRPr>
        </a:p>
      </dgm:t>
    </dgm:pt>
    <dgm:pt modelId="{8B0E6B11-B1A4-426B-8C91-9E533FDBFB9B}" type="parTrans" cxnId="{166837A9-87CC-45F7-B9BA-FEAAD80BEF94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B58A8F10-5FB2-4F97-BF13-80A2D4286695}" type="sibTrans" cxnId="{166837A9-87CC-45F7-B9BA-FEAAD80BEF94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EBA510DF-C98A-4FE4-AAA8-ACA12C4EE39D}">
      <dgm:prSet phldrT="[Texto]"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Possibilidade de parcerias com empresas, intituições paraestatais, universidades.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11D53649-6C9F-4B74-A2EF-DCEA7B4F46C3}" type="parTrans" cxnId="{B97C03C8-60D2-4457-A008-C0159ADF3BD6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7B7FD5B6-C20E-408A-896D-652E74ABB1FF}" type="sibTrans" cxnId="{B97C03C8-60D2-4457-A008-C0159ADF3BD6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7E39B5CD-9C48-4950-A08A-10F381A9D4DD}">
      <dgm:prSet phldrT="[Texto]"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E expanção de programas de capacitação.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D53E38A5-D6CD-4B05-B9C5-7B06D7E6AB83}" type="parTrans" cxnId="{818B6CE6-9F9D-47BB-8C14-6FB995E49B62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687DE993-EBA3-4AE9-883B-E2A0C10B1096}" type="sibTrans" cxnId="{818B6CE6-9F9D-47BB-8C14-6FB995E49B62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DC278498-8424-459C-8273-9E7DD32F57AF}">
      <dgm:prSet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Mudanças nas políticas públicas.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35BD20C0-9DC6-4C24-A2D8-862218B6FCC1}" type="parTrans" cxnId="{2B6D07C5-BF23-4292-8318-E9C496D7C1CD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81A69CCC-B078-4AED-9D0A-A3BC1719EC2C}" type="sibTrans" cxnId="{2B6D07C5-BF23-4292-8318-E9C496D7C1CD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DE2CF0E7-C5F1-4FFE-A56D-2C1E956BBFE4}">
      <dgm:prSet custT="1"/>
      <dgm:spPr/>
      <dgm:t>
        <a:bodyPr/>
        <a:lstStyle/>
        <a:p>
          <a:r>
            <a:rPr lang="pt-PT" sz="1400" dirty="0">
              <a:latin typeface="Arial Narrow" panose="020B0606020202030204" pitchFamily="34" charset="0"/>
            </a:rPr>
            <a:t>Concorrência com outras ONGs por captação de recursos.</a:t>
          </a:r>
          <a:endParaRPr lang="pt-BR" sz="1400" dirty="0">
            <a:latin typeface="Arial Narrow" panose="020B0606020202030204" pitchFamily="34" charset="0"/>
          </a:endParaRPr>
        </a:p>
      </dgm:t>
    </dgm:pt>
    <dgm:pt modelId="{E3E42959-90DB-4A5D-B3E8-4D8AC39347F4}" type="parTrans" cxnId="{93EBF906-3A78-4B2C-97F8-683A7356492F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6262AF4B-3F5C-4493-9521-5F89483493C3}" type="sibTrans" cxnId="{93EBF906-3A78-4B2C-97F8-683A7356492F}">
      <dgm:prSet/>
      <dgm:spPr/>
      <dgm:t>
        <a:bodyPr/>
        <a:lstStyle/>
        <a:p>
          <a:endParaRPr lang="pt-BR" sz="1400">
            <a:latin typeface="Arial Narrow" panose="020B0606020202030204" pitchFamily="34" charset="0"/>
          </a:endParaRPr>
        </a:p>
      </dgm:t>
    </dgm:pt>
    <dgm:pt modelId="{34C4E3B5-60DE-42E5-9274-6187D5D4314E}">
      <dgm:prSet custT="1"/>
      <dgm:spPr/>
      <dgm:t>
        <a:bodyPr/>
        <a:lstStyle/>
        <a:p>
          <a:r>
            <a:rPr lang="pt-BR" sz="1400" dirty="0">
              <a:latin typeface="Arial Narrow" panose="020B0606020202030204" pitchFamily="34" charset="0"/>
            </a:rPr>
            <a:t>Investidores Sociais estarem aptos com os requisitos do Instituto para aderirem o Instituto como uma fonte de investimento social.</a:t>
          </a:r>
        </a:p>
      </dgm:t>
    </dgm:pt>
    <dgm:pt modelId="{24A283DF-E205-44E3-A2A2-824C9D17B3E7}" type="parTrans" cxnId="{7168DA52-E4DA-411C-A640-73BD38AE95A4}">
      <dgm:prSet/>
      <dgm:spPr/>
      <dgm:t>
        <a:bodyPr/>
        <a:lstStyle/>
        <a:p>
          <a:endParaRPr lang="pt-BR"/>
        </a:p>
      </dgm:t>
    </dgm:pt>
    <dgm:pt modelId="{3317FB72-37AA-4DEE-B5BC-DC75C8572F73}" type="sibTrans" cxnId="{7168DA52-E4DA-411C-A640-73BD38AE95A4}">
      <dgm:prSet/>
      <dgm:spPr/>
      <dgm:t>
        <a:bodyPr/>
        <a:lstStyle/>
        <a:p>
          <a:endParaRPr lang="pt-BR"/>
        </a:p>
      </dgm:t>
    </dgm:pt>
    <dgm:pt modelId="{D84988D7-FEF9-4A37-AD3D-62F04354013A}" type="pres">
      <dgm:prSet presAssocID="{54597384-1A24-456C-9761-27482DCEAB41}" presName="linearFlow" presStyleCnt="0">
        <dgm:presLayoutVars>
          <dgm:dir/>
          <dgm:animLvl val="lvl"/>
          <dgm:resizeHandles val="exact"/>
        </dgm:presLayoutVars>
      </dgm:prSet>
      <dgm:spPr/>
    </dgm:pt>
    <dgm:pt modelId="{7B1BFDFC-FA1D-45FA-A668-8DADA7563DFD}" type="pres">
      <dgm:prSet presAssocID="{FB4AA13C-F45E-42ED-AC2E-1621C2CA8640}" presName="composite" presStyleCnt="0"/>
      <dgm:spPr/>
    </dgm:pt>
    <dgm:pt modelId="{A088122E-9862-4EB6-A417-FBE2705FC0E1}" type="pres">
      <dgm:prSet presAssocID="{FB4AA13C-F45E-42ED-AC2E-1621C2CA8640}" presName="parentText" presStyleLbl="alignNode1" presStyleIdx="0" presStyleCnt="4" custScaleX="111311">
        <dgm:presLayoutVars>
          <dgm:chMax val="1"/>
          <dgm:bulletEnabled val="1"/>
        </dgm:presLayoutVars>
      </dgm:prSet>
      <dgm:spPr/>
    </dgm:pt>
    <dgm:pt modelId="{FE14ED86-AF58-4FA7-A1BD-18059BBEFAFB}" type="pres">
      <dgm:prSet presAssocID="{FB4AA13C-F45E-42ED-AC2E-1621C2CA8640}" presName="descendantText" presStyleLbl="alignAcc1" presStyleIdx="0" presStyleCnt="4" custLinFactNeighborY="15592">
        <dgm:presLayoutVars>
          <dgm:bulletEnabled val="1"/>
        </dgm:presLayoutVars>
      </dgm:prSet>
      <dgm:spPr/>
    </dgm:pt>
    <dgm:pt modelId="{4DED1F1F-A4BA-41CC-8AAE-B7E3CDA3DB3E}" type="pres">
      <dgm:prSet presAssocID="{26C2013D-708A-442D-B53C-6BE5D1522FB2}" presName="sp" presStyleCnt="0"/>
      <dgm:spPr/>
    </dgm:pt>
    <dgm:pt modelId="{977991A3-E9B7-45C5-BCD7-848E07933B0A}" type="pres">
      <dgm:prSet presAssocID="{43E8C109-B931-4B98-853E-0D4904CF7F8C}" presName="composite" presStyleCnt="0"/>
      <dgm:spPr/>
    </dgm:pt>
    <dgm:pt modelId="{CF39D3CB-C92F-45A9-AF56-5E927FE5304A}" type="pres">
      <dgm:prSet presAssocID="{43E8C109-B931-4B98-853E-0D4904CF7F8C}" presName="parentText" presStyleLbl="alignNode1" presStyleIdx="1" presStyleCnt="4" custScaleX="114736">
        <dgm:presLayoutVars>
          <dgm:chMax val="1"/>
          <dgm:bulletEnabled val="1"/>
        </dgm:presLayoutVars>
      </dgm:prSet>
      <dgm:spPr/>
    </dgm:pt>
    <dgm:pt modelId="{572D54FD-D036-4BC1-98C3-6666168A4CAE}" type="pres">
      <dgm:prSet presAssocID="{43E8C109-B931-4B98-853E-0D4904CF7F8C}" presName="descendantText" presStyleLbl="alignAcc1" presStyleIdx="1" presStyleCnt="4" custLinFactNeighborY="15669">
        <dgm:presLayoutVars>
          <dgm:bulletEnabled val="1"/>
        </dgm:presLayoutVars>
      </dgm:prSet>
      <dgm:spPr/>
    </dgm:pt>
    <dgm:pt modelId="{B55FFCFC-EE33-4B9B-AD73-228C531DFF17}" type="pres">
      <dgm:prSet presAssocID="{7E722D4C-7117-4D0B-91BE-CB33ED7EB1D7}" presName="sp" presStyleCnt="0"/>
      <dgm:spPr/>
    </dgm:pt>
    <dgm:pt modelId="{3C0FCA93-F892-436F-B0CD-28BDD250F564}" type="pres">
      <dgm:prSet presAssocID="{2DCF32B8-9BDD-4BDD-8861-0529F387A1AE}" presName="composite" presStyleCnt="0"/>
      <dgm:spPr/>
    </dgm:pt>
    <dgm:pt modelId="{F3211FC4-6982-4677-9431-6604486E0F53}" type="pres">
      <dgm:prSet presAssocID="{2DCF32B8-9BDD-4BDD-8861-0529F387A1AE}" presName="parentText" presStyleLbl="alignNode1" presStyleIdx="2" presStyleCnt="4" custScaleX="118715">
        <dgm:presLayoutVars>
          <dgm:chMax val="1"/>
          <dgm:bulletEnabled val="1"/>
        </dgm:presLayoutVars>
      </dgm:prSet>
      <dgm:spPr/>
    </dgm:pt>
    <dgm:pt modelId="{A3AD3EF7-12D3-4714-8159-DA554F00E0BD}" type="pres">
      <dgm:prSet presAssocID="{2DCF32B8-9BDD-4BDD-8861-0529F387A1AE}" presName="descendantText" presStyleLbl="alignAcc1" presStyleIdx="2" presStyleCnt="4" custLinFactNeighborY="9721">
        <dgm:presLayoutVars>
          <dgm:bulletEnabled val="1"/>
        </dgm:presLayoutVars>
      </dgm:prSet>
      <dgm:spPr/>
    </dgm:pt>
    <dgm:pt modelId="{1CA45FD9-7350-485D-9FA2-38DA6C513734}" type="pres">
      <dgm:prSet presAssocID="{9DE726EE-3D63-4D6B-8D30-3E92139D932D}" presName="sp" presStyleCnt="0"/>
      <dgm:spPr/>
    </dgm:pt>
    <dgm:pt modelId="{BB180A37-2156-496D-9000-A35E0FEED944}" type="pres">
      <dgm:prSet presAssocID="{7C628F0C-D859-4856-8305-0B4E1E3F4EBC}" presName="composite" presStyleCnt="0"/>
      <dgm:spPr/>
    </dgm:pt>
    <dgm:pt modelId="{CB983959-6B28-490C-A348-0EE19F3E2A21}" type="pres">
      <dgm:prSet presAssocID="{7C628F0C-D859-4856-8305-0B4E1E3F4EBC}" presName="parentText" presStyleLbl="alignNode1" presStyleIdx="3" presStyleCnt="4" custScaleX="118016">
        <dgm:presLayoutVars>
          <dgm:chMax val="1"/>
          <dgm:bulletEnabled val="1"/>
        </dgm:presLayoutVars>
      </dgm:prSet>
      <dgm:spPr/>
    </dgm:pt>
    <dgm:pt modelId="{7AC2AA71-B2F0-42A2-8A34-27CFC336F153}" type="pres">
      <dgm:prSet presAssocID="{7C628F0C-D859-4856-8305-0B4E1E3F4EBC}" presName="descendantText" presStyleLbl="alignAcc1" presStyleIdx="3" presStyleCnt="4" custLinFactNeighborY="14021">
        <dgm:presLayoutVars>
          <dgm:bulletEnabled val="1"/>
        </dgm:presLayoutVars>
      </dgm:prSet>
      <dgm:spPr/>
    </dgm:pt>
  </dgm:ptLst>
  <dgm:cxnLst>
    <dgm:cxn modelId="{3C10E104-390E-4B8D-980F-08BCD91AB542}" srcId="{FB4AA13C-F45E-42ED-AC2E-1621C2CA8640}" destId="{3D2D821C-8B4C-44A3-9582-8E67089A7B9C}" srcOrd="0" destOrd="0" parTransId="{A172CE2B-6CC5-45E4-9E22-F62E440B1FC6}" sibTransId="{2CC5ABD2-DCAB-4B24-A976-D1D360512420}"/>
    <dgm:cxn modelId="{93EBF906-3A78-4B2C-97F8-683A7356492F}" srcId="{7C628F0C-D859-4856-8305-0B4E1E3F4EBC}" destId="{DE2CF0E7-C5F1-4FFE-A56D-2C1E956BBFE4}" srcOrd="1" destOrd="0" parTransId="{E3E42959-90DB-4A5D-B3E8-4D8AC39347F4}" sibTransId="{6262AF4B-3F5C-4493-9521-5F89483493C3}"/>
    <dgm:cxn modelId="{183DDB1F-91DB-48C5-B9F5-77BD7566E8D6}" type="presOf" srcId="{8F04A950-608F-4179-A359-622568EC68F1}" destId="{FE14ED86-AF58-4FA7-A1BD-18059BBEFAFB}" srcOrd="0" destOrd="1" presId="urn:microsoft.com/office/officeart/2005/8/layout/chevron2"/>
    <dgm:cxn modelId="{AED26A2D-E5F8-43B0-BECE-4060823F41AF}" srcId="{54597384-1A24-456C-9761-27482DCEAB41}" destId="{43E8C109-B931-4B98-853E-0D4904CF7F8C}" srcOrd="1" destOrd="0" parTransId="{031AF110-23A4-407E-BB62-9B216546B456}" sibTransId="{7E722D4C-7117-4D0B-91BE-CB33ED7EB1D7}"/>
    <dgm:cxn modelId="{035D2E3D-781D-40BA-A2F1-0411A59E2D10}" type="presOf" srcId="{43E8C109-B931-4B98-853E-0D4904CF7F8C}" destId="{CF39D3CB-C92F-45A9-AF56-5E927FE5304A}" srcOrd="0" destOrd="0" presId="urn:microsoft.com/office/officeart/2005/8/layout/chevron2"/>
    <dgm:cxn modelId="{AF83CF40-6F81-4059-B22F-9FC401AC0E9E}" type="presOf" srcId="{F1950F36-2B5F-44CD-9A38-F276AFBDF118}" destId="{A3AD3EF7-12D3-4714-8159-DA554F00E0BD}" srcOrd="0" destOrd="0" presId="urn:microsoft.com/office/officeart/2005/8/layout/chevron2"/>
    <dgm:cxn modelId="{C4F1DD62-3F63-49F0-A9CC-42E2D47FEB70}" srcId="{54597384-1A24-456C-9761-27482DCEAB41}" destId="{FB4AA13C-F45E-42ED-AC2E-1621C2CA8640}" srcOrd="0" destOrd="0" parTransId="{CAB99F38-D5A2-49BE-A71E-F02607280D61}" sibTransId="{26C2013D-708A-442D-B53C-6BE5D1522FB2}"/>
    <dgm:cxn modelId="{9C4C394A-30D6-480D-808F-9B421BA313F6}" type="presOf" srcId="{7E39B5CD-9C48-4950-A08A-10F381A9D4DD}" destId="{A3AD3EF7-12D3-4714-8159-DA554F00E0BD}" srcOrd="0" destOrd="2" presId="urn:microsoft.com/office/officeart/2005/8/layout/chevron2"/>
    <dgm:cxn modelId="{7168DA52-E4DA-411C-A640-73BD38AE95A4}" srcId="{7C628F0C-D859-4856-8305-0B4E1E3F4EBC}" destId="{34C4E3B5-60DE-42E5-9274-6187D5D4314E}" srcOrd="2" destOrd="0" parTransId="{24A283DF-E205-44E3-A2A2-824C9D17B3E7}" sibTransId="{3317FB72-37AA-4DEE-B5BC-DC75C8572F73}"/>
    <dgm:cxn modelId="{0C2E4856-21AA-4B8D-9CE5-418B89F5C4EE}" srcId="{54597384-1A24-456C-9761-27482DCEAB41}" destId="{2DCF32B8-9BDD-4BDD-8861-0529F387A1AE}" srcOrd="2" destOrd="0" parTransId="{FE5026FD-A139-469A-B76D-438472AF5E50}" sibTransId="{9DE726EE-3D63-4D6B-8D30-3E92139D932D}"/>
    <dgm:cxn modelId="{0F0D1B7F-A404-41BF-8884-B5E62E6653BF}" type="presOf" srcId="{9B5113EB-AEA3-4329-A8CA-C5D3C9E6854D}" destId="{572D54FD-D036-4BC1-98C3-6666168A4CAE}" srcOrd="0" destOrd="0" presId="urn:microsoft.com/office/officeart/2005/8/layout/chevron2"/>
    <dgm:cxn modelId="{116A6188-250F-4C6B-B90E-8C66E80C5E98}" type="presOf" srcId="{FB4AA13C-F45E-42ED-AC2E-1621C2CA8640}" destId="{A088122E-9862-4EB6-A417-FBE2705FC0E1}" srcOrd="0" destOrd="0" presId="urn:microsoft.com/office/officeart/2005/8/layout/chevron2"/>
    <dgm:cxn modelId="{68CA428B-6721-4A08-8B30-51E798CFE25D}" type="presOf" srcId="{34C4E3B5-60DE-42E5-9274-6187D5D4314E}" destId="{7AC2AA71-B2F0-42A2-8A34-27CFC336F153}" srcOrd="0" destOrd="2" presId="urn:microsoft.com/office/officeart/2005/8/layout/chevron2"/>
    <dgm:cxn modelId="{19125B8F-C038-4871-AA29-E9A395488068}" srcId="{43E8C109-B931-4B98-853E-0D4904CF7F8C}" destId="{76846228-A81F-4749-A7F6-5D2D555FD718}" srcOrd="1" destOrd="0" parTransId="{856F9465-0532-46B6-8E9B-D4EF83FE2C39}" sibTransId="{19735AF5-2EE2-4755-9DC4-F4118D0117D2}"/>
    <dgm:cxn modelId="{6359BE95-5F05-413A-BF20-95971AD67A25}" srcId="{FB4AA13C-F45E-42ED-AC2E-1621C2CA8640}" destId="{FB7B3E96-FCF2-4ABD-B2A7-8C30C6DD9BA5}" srcOrd="2" destOrd="0" parTransId="{5BE1EDE3-CE71-4874-ABAC-7D7E7C797052}" sibTransId="{E6F9DEBD-49C5-4126-BB61-32AC2E524691}"/>
    <dgm:cxn modelId="{166837A9-87CC-45F7-B9BA-FEAAD80BEF94}" srcId="{54597384-1A24-456C-9761-27482DCEAB41}" destId="{7C628F0C-D859-4856-8305-0B4E1E3F4EBC}" srcOrd="3" destOrd="0" parTransId="{8B0E6B11-B1A4-426B-8C91-9E533FDBFB9B}" sibTransId="{B58A8F10-5FB2-4F97-BF13-80A2D4286695}"/>
    <dgm:cxn modelId="{E1BFF5B3-C3AA-435A-80DC-C833E12709BC}" type="presOf" srcId="{2DCF32B8-9BDD-4BDD-8861-0529F387A1AE}" destId="{F3211FC4-6982-4677-9431-6604486E0F53}" srcOrd="0" destOrd="0" presId="urn:microsoft.com/office/officeart/2005/8/layout/chevron2"/>
    <dgm:cxn modelId="{7C343ABA-3FC8-422A-B814-D0B43E5651D0}" srcId="{43E8C109-B931-4B98-853E-0D4904CF7F8C}" destId="{9B5113EB-AEA3-4329-A8CA-C5D3C9E6854D}" srcOrd="0" destOrd="0" parTransId="{33E92C5C-BD41-4730-9711-5FF5EEC1CC50}" sibTransId="{CB31A209-5E61-49B4-8B51-FE647DFCC57A}"/>
    <dgm:cxn modelId="{C37B6FC2-8928-451A-B20A-BF49939E1414}" type="presOf" srcId="{3CACF2DD-D1CF-43B3-B687-12675D6D2263}" destId="{572D54FD-D036-4BC1-98C3-6666168A4CAE}" srcOrd="0" destOrd="3" presId="urn:microsoft.com/office/officeart/2005/8/layout/chevron2"/>
    <dgm:cxn modelId="{2B6D07C5-BF23-4292-8318-E9C496D7C1CD}" srcId="{7C628F0C-D859-4856-8305-0B4E1E3F4EBC}" destId="{DC278498-8424-459C-8273-9E7DD32F57AF}" srcOrd="0" destOrd="0" parTransId="{35BD20C0-9DC6-4C24-A2D8-862218B6FCC1}" sibTransId="{81A69CCC-B078-4AED-9D0A-A3BC1719EC2C}"/>
    <dgm:cxn modelId="{B97C03C8-60D2-4457-A008-C0159ADF3BD6}" srcId="{2DCF32B8-9BDD-4BDD-8861-0529F387A1AE}" destId="{EBA510DF-C98A-4FE4-AAA8-ACA12C4EE39D}" srcOrd="1" destOrd="0" parTransId="{11D53649-6C9F-4B74-A2EF-DCEA7B4F46C3}" sibTransId="{7B7FD5B6-C20E-408A-896D-652E74ABB1FF}"/>
    <dgm:cxn modelId="{424685C8-EDE7-4753-85DE-734F371B73AF}" srcId="{43E8C109-B931-4B98-853E-0D4904CF7F8C}" destId="{3CACF2DD-D1CF-43B3-B687-12675D6D2263}" srcOrd="3" destOrd="0" parTransId="{D082F976-6558-4A68-A1D7-F7181E43C24C}" sibTransId="{E8227C2B-98EF-4263-BB68-A7C3F546486D}"/>
    <dgm:cxn modelId="{DEEF1AD0-9DF6-402C-B44E-89B2D45DF37F}" type="presOf" srcId="{54597384-1A24-456C-9761-27482DCEAB41}" destId="{D84988D7-FEF9-4A37-AD3D-62F04354013A}" srcOrd="0" destOrd="0" presId="urn:microsoft.com/office/officeart/2005/8/layout/chevron2"/>
    <dgm:cxn modelId="{6E481DD8-92BE-4E89-AADF-D793F39A6EAA}" type="presOf" srcId="{7C628F0C-D859-4856-8305-0B4E1E3F4EBC}" destId="{CB983959-6B28-490C-A348-0EE19F3E2A21}" srcOrd="0" destOrd="0" presId="urn:microsoft.com/office/officeart/2005/8/layout/chevron2"/>
    <dgm:cxn modelId="{A3C9D8DA-3E6C-4726-AD98-3CFF730552E0}" type="presOf" srcId="{EBA510DF-C98A-4FE4-AAA8-ACA12C4EE39D}" destId="{A3AD3EF7-12D3-4714-8159-DA554F00E0BD}" srcOrd="0" destOrd="1" presId="urn:microsoft.com/office/officeart/2005/8/layout/chevron2"/>
    <dgm:cxn modelId="{9F5992E0-4F4F-4487-9D73-FD67654AF424}" type="presOf" srcId="{76846228-A81F-4749-A7F6-5D2D555FD718}" destId="{572D54FD-D036-4BC1-98C3-6666168A4CAE}" srcOrd="0" destOrd="1" presId="urn:microsoft.com/office/officeart/2005/8/layout/chevron2"/>
    <dgm:cxn modelId="{7CB0E7E4-B447-4DFA-B567-917F35593E95}" type="presOf" srcId="{FB7B3E96-FCF2-4ABD-B2A7-8C30C6DD9BA5}" destId="{FE14ED86-AF58-4FA7-A1BD-18059BBEFAFB}" srcOrd="0" destOrd="2" presId="urn:microsoft.com/office/officeart/2005/8/layout/chevron2"/>
    <dgm:cxn modelId="{818B6CE6-9F9D-47BB-8C14-6FB995E49B62}" srcId="{2DCF32B8-9BDD-4BDD-8861-0529F387A1AE}" destId="{7E39B5CD-9C48-4950-A08A-10F381A9D4DD}" srcOrd="2" destOrd="0" parTransId="{D53E38A5-D6CD-4B05-B9C5-7B06D7E6AB83}" sibTransId="{687DE993-EBA3-4AE9-883B-E2A0C10B1096}"/>
    <dgm:cxn modelId="{42FB66E8-FF2C-4329-85F4-50A33F22A3B4}" srcId="{FB4AA13C-F45E-42ED-AC2E-1621C2CA8640}" destId="{8F04A950-608F-4179-A359-622568EC68F1}" srcOrd="1" destOrd="0" parTransId="{42D5F279-BB21-462A-B413-9C497FE835DD}" sibTransId="{B0962E15-F92E-4DFC-A50F-025D67579582}"/>
    <dgm:cxn modelId="{47911FED-F494-4C3E-B729-A73FF5C88F61}" srcId="{2DCF32B8-9BDD-4BDD-8861-0529F387A1AE}" destId="{F1950F36-2B5F-44CD-9A38-F276AFBDF118}" srcOrd="0" destOrd="0" parTransId="{526CD141-A7EB-4AF2-B7BC-3558EB5648C0}" sibTransId="{5821F63F-E491-494D-BF02-7DEF92E0BAA2}"/>
    <dgm:cxn modelId="{D83AD1ED-BA7D-4B63-B232-6029893CE0C9}" srcId="{43E8C109-B931-4B98-853E-0D4904CF7F8C}" destId="{9A1FF453-3123-44E0-A78B-30A874CA5ADA}" srcOrd="2" destOrd="0" parTransId="{F5012B5F-F587-4265-BF39-E903BA136586}" sibTransId="{3F7B950D-375C-4B64-A5C2-E80DCCBF5DB9}"/>
    <dgm:cxn modelId="{117E7DEE-C54E-4FE8-8619-216407B94559}" type="presOf" srcId="{DC278498-8424-459C-8273-9E7DD32F57AF}" destId="{7AC2AA71-B2F0-42A2-8A34-27CFC336F153}" srcOrd="0" destOrd="0" presId="urn:microsoft.com/office/officeart/2005/8/layout/chevron2"/>
    <dgm:cxn modelId="{AABD9FF0-FF4A-4C6D-8509-FEAC2ED7328A}" type="presOf" srcId="{3D2D821C-8B4C-44A3-9582-8E67089A7B9C}" destId="{FE14ED86-AF58-4FA7-A1BD-18059BBEFAFB}" srcOrd="0" destOrd="0" presId="urn:microsoft.com/office/officeart/2005/8/layout/chevron2"/>
    <dgm:cxn modelId="{570E1EFA-A9ED-469C-B679-90132FCBF65C}" type="presOf" srcId="{DE2CF0E7-C5F1-4FFE-A56D-2C1E956BBFE4}" destId="{7AC2AA71-B2F0-42A2-8A34-27CFC336F153}" srcOrd="0" destOrd="1" presId="urn:microsoft.com/office/officeart/2005/8/layout/chevron2"/>
    <dgm:cxn modelId="{7FA0D6FD-6F28-4B26-BA26-4A97E7C2B5F2}" type="presOf" srcId="{9A1FF453-3123-44E0-A78B-30A874CA5ADA}" destId="{572D54FD-D036-4BC1-98C3-6666168A4CAE}" srcOrd="0" destOrd="2" presId="urn:microsoft.com/office/officeart/2005/8/layout/chevron2"/>
    <dgm:cxn modelId="{B7F0863D-685D-44E5-A3BA-DA3D1F50B54A}" type="presParOf" srcId="{D84988D7-FEF9-4A37-AD3D-62F04354013A}" destId="{7B1BFDFC-FA1D-45FA-A668-8DADA7563DFD}" srcOrd="0" destOrd="0" presId="urn:microsoft.com/office/officeart/2005/8/layout/chevron2"/>
    <dgm:cxn modelId="{2BD90810-FC83-4736-8E2D-27CDE69B5825}" type="presParOf" srcId="{7B1BFDFC-FA1D-45FA-A668-8DADA7563DFD}" destId="{A088122E-9862-4EB6-A417-FBE2705FC0E1}" srcOrd="0" destOrd="0" presId="urn:microsoft.com/office/officeart/2005/8/layout/chevron2"/>
    <dgm:cxn modelId="{89DEBC33-9E12-4C67-A2CA-237415DAFFA9}" type="presParOf" srcId="{7B1BFDFC-FA1D-45FA-A668-8DADA7563DFD}" destId="{FE14ED86-AF58-4FA7-A1BD-18059BBEFAFB}" srcOrd="1" destOrd="0" presId="urn:microsoft.com/office/officeart/2005/8/layout/chevron2"/>
    <dgm:cxn modelId="{838B85AD-5FE4-4B8A-8224-D9FCD0033FEC}" type="presParOf" srcId="{D84988D7-FEF9-4A37-AD3D-62F04354013A}" destId="{4DED1F1F-A4BA-41CC-8AAE-B7E3CDA3DB3E}" srcOrd="1" destOrd="0" presId="urn:microsoft.com/office/officeart/2005/8/layout/chevron2"/>
    <dgm:cxn modelId="{18DCDEB9-C902-4231-8B5E-E642DD6B4A99}" type="presParOf" srcId="{D84988D7-FEF9-4A37-AD3D-62F04354013A}" destId="{977991A3-E9B7-45C5-BCD7-848E07933B0A}" srcOrd="2" destOrd="0" presId="urn:microsoft.com/office/officeart/2005/8/layout/chevron2"/>
    <dgm:cxn modelId="{6AC25BC2-5AEE-4CD4-A2E6-668FE500D301}" type="presParOf" srcId="{977991A3-E9B7-45C5-BCD7-848E07933B0A}" destId="{CF39D3CB-C92F-45A9-AF56-5E927FE5304A}" srcOrd="0" destOrd="0" presId="urn:microsoft.com/office/officeart/2005/8/layout/chevron2"/>
    <dgm:cxn modelId="{4A374753-C456-44AD-82CA-20CD980D587F}" type="presParOf" srcId="{977991A3-E9B7-45C5-BCD7-848E07933B0A}" destId="{572D54FD-D036-4BC1-98C3-6666168A4CAE}" srcOrd="1" destOrd="0" presId="urn:microsoft.com/office/officeart/2005/8/layout/chevron2"/>
    <dgm:cxn modelId="{B8A8294E-EA40-48C3-BA04-302AC797D763}" type="presParOf" srcId="{D84988D7-FEF9-4A37-AD3D-62F04354013A}" destId="{B55FFCFC-EE33-4B9B-AD73-228C531DFF17}" srcOrd="3" destOrd="0" presId="urn:microsoft.com/office/officeart/2005/8/layout/chevron2"/>
    <dgm:cxn modelId="{C0D74C46-1392-4089-AA0E-21B1774DF928}" type="presParOf" srcId="{D84988D7-FEF9-4A37-AD3D-62F04354013A}" destId="{3C0FCA93-F892-436F-B0CD-28BDD250F564}" srcOrd="4" destOrd="0" presId="urn:microsoft.com/office/officeart/2005/8/layout/chevron2"/>
    <dgm:cxn modelId="{59A30C63-A9F9-4FA1-AF10-1F16FCF5E1CF}" type="presParOf" srcId="{3C0FCA93-F892-436F-B0CD-28BDD250F564}" destId="{F3211FC4-6982-4677-9431-6604486E0F53}" srcOrd="0" destOrd="0" presId="urn:microsoft.com/office/officeart/2005/8/layout/chevron2"/>
    <dgm:cxn modelId="{B9E8E3CA-707E-4C6A-8EB6-B54FF3C95997}" type="presParOf" srcId="{3C0FCA93-F892-436F-B0CD-28BDD250F564}" destId="{A3AD3EF7-12D3-4714-8159-DA554F00E0BD}" srcOrd="1" destOrd="0" presId="urn:microsoft.com/office/officeart/2005/8/layout/chevron2"/>
    <dgm:cxn modelId="{F3AEB20C-9655-43F4-8A0F-A0ED4EB34623}" type="presParOf" srcId="{D84988D7-FEF9-4A37-AD3D-62F04354013A}" destId="{1CA45FD9-7350-485D-9FA2-38DA6C513734}" srcOrd="5" destOrd="0" presId="urn:microsoft.com/office/officeart/2005/8/layout/chevron2"/>
    <dgm:cxn modelId="{56264AF8-2516-4565-8497-400C5D016791}" type="presParOf" srcId="{D84988D7-FEF9-4A37-AD3D-62F04354013A}" destId="{BB180A37-2156-496D-9000-A35E0FEED944}" srcOrd="6" destOrd="0" presId="urn:microsoft.com/office/officeart/2005/8/layout/chevron2"/>
    <dgm:cxn modelId="{B9957F47-A1C8-41F1-A9FD-B612BAF9CDE4}" type="presParOf" srcId="{BB180A37-2156-496D-9000-A35E0FEED944}" destId="{CB983959-6B28-490C-A348-0EE19F3E2A21}" srcOrd="0" destOrd="0" presId="urn:microsoft.com/office/officeart/2005/8/layout/chevron2"/>
    <dgm:cxn modelId="{61BCB3E6-3CD1-4B23-95F8-0A1AE866DC6C}" type="presParOf" srcId="{BB180A37-2156-496D-9000-A35E0FEED944}" destId="{7AC2AA71-B2F0-42A2-8A34-27CFC336F15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8122E-9862-4EB6-A417-FBE2705FC0E1}">
      <dsp:nvSpPr>
        <dsp:cNvPr id="0" name=""/>
        <dsp:cNvSpPr/>
      </dsp:nvSpPr>
      <dsp:spPr>
        <a:xfrm rot="5400000">
          <a:off x="-196834" y="154599"/>
          <a:ext cx="1374903" cy="1071292"/>
        </a:xfrm>
        <a:prstGeom prst="chevron">
          <a:avLst/>
        </a:prstGeom>
        <a:solidFill>
          <a:schemeClr val="accent5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0" kern="1200" dirty="0">
              <a:solidFill>
                <a:schemeClr val="bg1"/>
              </a:solidFill>
              <a:latin typeface="Arial Narrow" panose="020B0606020202030204" pitchFamily="34" charset="0"/>
            </a:rPr>
            <a:t>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0" kern="1200" dirty="0">
              <a:solidFill>
                <a:schemeClr val="bg1"/>
              </a:solidFill>
              <a:latin typeface="Arial Narrow" panose="020B0606020202030204" pitchFamily="34" charset="0"/>
            </a:rPr>
            <a:t>FORÇA</a:t>
          </a:r>
          <a:endParaRPr lang="pt-BR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</dsp:txBody>
      <dsp:txXfrm rot="-5400000">
        <a:off x="-45028" y="538439"/>
        <a:ext cx="1071292" cy="303611"/>
      </dsp:txXfrm>
    </dsp:sp>
    <dsp:sp modelId="{FE14ED86-AF58-4FA7-A1BD-18059BBEFAFB}">
      <dsp:nvSpPr>
        <dsp:cNvPr id="0" name=""/>
        <dsp:cNvSpPr/>
      </dsp:nvSpPr>
      <dsp:spPr>
        <a:xfrm rot="5400000">
          <a:off x="3287030" y="-2172986"/>
          <a:ext cx="894156" cy="55245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Arial Narrow" panose="020B0606020202030204" pitchFamily="34" charset="0"/>
            </a:rPr>
            <a:t>Rede de voluntários.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Arial Narrow" panose="020B0606020202030204" pitchFamily="34" charset="0"/>
            </a:rPr>
            <a:t>Parcerias com organizações locais.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Arial Narrow" panose="020B0606020202030204" pitchFamily="34" charset="0"/>
            </a:rPr>
            <a:t>Experiência em projetos sociais em diversas áreas.</a:t>
          </a:r>
        </a:p>
      </dsp:txBody>
      <dsp:txXfrm rot="-5400000">
        <a:off x="971833" y="185860"/>
        <a:ext cx="5480903" cy="806858"/>
      </dsp:txXfrm>
    </dsp:sp>
    <dsp:sp modelId="{CF39D3CB-C92F-45A9-AF56-5E927FE5304A}">
      <dsp:nvSpPr>
        <dsp:cNvPr id="0" name=""/>
        <dsp:cNvSpPr/>
      </dsp:nvSpPr>
      <dsp:spPr>
        <a:xfrm rot="5400000">
          <a:off x="-180353" y="1367734"/>
          <a:ext cx="1374903" cy="1104256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0" kern="1200" dirty="0">
              <a:solidFill>
                <a:schemeClr val="bg1"/>
              </a:solidFill>
              <a:latin typeface="Arial Narrow" panose="020B0606020202030204" pitchFamily="34" charset="0"/>
            </a:rPr>
            <a:t>W</a:t>
          </a:r>
          <a:endParaRPr lang="pt-BR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0" kern="1200" dirty="0">
              <a:solidFill>
                <a:schemeClr val="bg1"/>
              </a:solidFill>
              <a:latin typeface="Arial Narrow" panose="020B0606020202030204" pitchFamily="34" charset="0"/>
            </a:rPr>
            <a:t>FRAQUEZAS</a:t>
          </a:r>
          <a:endParaRPr lang="pt-BR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</dsp:txBody>
      <dsp:txXfrm rot="-5400000">
        <a:off x="-45029" y="1784538"/>
        <a:ext cx="1104256" cy="270647"/>
      </dsp:txXfrm>
    </dsp:sp>
    <dsp:sp modelId="{572D54FD-D036-4BC1-98C3-6666168A4CAE}">
      <dsp:nvSpPr>
        <dsp:cNvPr id="0" name=""/>
        <dsp:cNvSpPr/>
      </dsp:nvSpPr>
      <dsp:spPr>
        <a:xfrm rot="5400000">
          <a:off x="3303747" y="-942989"/>
          <a:ext cx="893687" cy="55245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Dependência de doações variáveis.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Recursos limitados.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Necessidade de aprimorar.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Capacitação dos voluntários e colaboradores</a:t>
          </a:r>
          <a:endParaRPr lang="pt-BR" sz="1400" kern="1200" dirty="0">
            <a:latin typeface="Arial Narrow" panose="020B0606020202030204" pitchFamily="34" charset="0"/>
          </a:endParaRPr>
        </a:p>
      </dsp:txBody>
      <dsp:txXfrm rot="-5400000">
        <a:off x="988315" y="1416069"/>
        <a:ext cx="5480926" cy="806435"/>
      </dsp:txXfrm>
    </dsp:sp>
    <dsp:sp modelId="{F3211FC4-6982-4677-9431-6604486E0F53}">
      <dsp:nvSpPr>
        <dsp:cNvPr id="0" name=""/>
        <dsp:cNvSpPr/>
      </dsp:nvSpPr>
      <dsp:spPr>
        <a:xfrm rot="5400000">
          <a:off x="-161205" y="2578203"/>
          <a:ext cx="1374903" cy="11425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b="0" kern="120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Arial Narrow" panose="020B0606020202030204" pitchFamily="34" charset="0"/>
            </a:rPr>
            <a:t>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Arial Narrow" panose="020B0606020202030204" pitchFamily="34" charset="0"/>
            </a:rPr>
            <a:t>OPORTUNIDADES</a:t>
          </a:r>
        </a:p>
      </dsp:txBody>
      <dsp:txXfrm rot="-5400000">
        <a:off x="-45028" y="3033303"/>
        <a:ext cx="1142551" cy="232352"/>
      </dsp:txXfrm>
    </dsp:sp>
    <dsp:sp modelId="{A3AD3EF7-12D3-4714-8159-DA554F00E0BD}">
      <dsp:nvSpPr>
        <dsp:cNvPr id="0" name=""/>
        <dsp:cNvSpPr/>
      </dsp:nvSpPr>
      <dsp:spPr>
        <a:xfrm rot="5400000">
          <a:off x="3322894" y="233470"/>
          <a:ext cx="893687" cy="55245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Aumento do interesse público em responsabilidade social.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Possibilidade de parcerias com empresas, intituições paraestatais, universidades.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E expanção de programas de capacitação.</a:t>
          </a:r>
          <a:endParaRPr lang="pt-BR" sz="1400" kern="1200" dirty="0">
            <a:latin typeface="Arial Narrow" panose="020B0606020202030204" pitchFamily="34" charset="0"/>
          </a:endParaRPr>
        </a:p>
      </dsp:txBody>
      <dsp:txXfrm rot="-5400000">
        <a:off x="1007462" y="2592528"/>
        <a:ext cx="5480926" cy="806435"/>
      </dsp:txXfrm>
    </dsp:sp>
    <dsp:sp modelId="{CB983959-6B28-490C-A348-0EE19F3E2A21}">
      <dsp:nvSpPr>
        <dsp:cNvPr id="0" name=""/>
        <dsp:cNvSpPr/>
      </dsp:nvSpPr>
      <dsp:spPr>
        <a:xfrm rot="5400000">
          <a:off x="-164569" y="3811183"/>
          <a:ext cx="1374903" cy="1135823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kern="1200" dirty="0">
              <a:solidFill>
                <a:schemeClr val="bg1"/>
              </a:solidFill>
              <a:latin typeface="Arial Narrow" panose="020B0606020202030204" pitchFamily="34" charset="0"/>
            </a:rPr>
            <a:t>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0" kern="1200" dirty="0">
              <a:solidFill>
                <a:schemeClr val="bg1"/>
              </a:solidFill>
              <a:latin typeface="Arial Narrow" panose="020B0606020202030204" pitchFamily="34" charset="0"/>
            </a:rPr>
            <a:t>AMEAÇAS</a:t>
          </a:r>
          <a:endParaRPr lang="pt-BR" sz="1400" b="0" kern="1200" dirty="0">
            <a:solidFill>
              <a:schemeClr val="bg1"/>
            </a:solidFill>
            <a:latin typeface="Arial Narrow" panose="020B0606020202030204" pitchFamily="34" charset="0"/>
          </a:endParaRPr>
        </a:p>
      </dsp:txBody>
      <dsp:txXfrm rot="-5400000">
        <a:off x="-45028" y="4259555"/>
        <a:ext cx="1135823" cy="239080"/>
      </dsp:txXfrm>
    </dsp:sp>
    <dsp:sp modelId="{7AC2AA71-B2F0-42A2-8A34-27CFC336F153}">
      <dsp:nvSpPr>
        <dsp:cNvPr id="0" name=""/>
        <dsp:cNvSpPr/>
      </dsp:nvSpPr>
      <dsp:spPr>
        <a:xfrm rot="5400000">
          <a:off x="3319531" y="1501515"/>
          <a:ext cx="893687" cy="55245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Mudanças nas políticas públicas.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kern="1200" dirty="0">
              <a:latin typeface="Arial Narrow" panose="020B0606020202030204" pitchFamily="34" charset="0"/>
            </a:rPr>
            <a:t>Concorrência com outras ONGs por captação de recursos.</a:t>
          </a:r>
          <a:endParaRPr lang="pt-BR" sz="1400" kern="1200" dirty="0">
            <a:latin typeface="Arial Narrow" panose="020B0606020202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Arial Narrow" panose="020B0606020202030204" pitchFamily="34" charset="0"/>
            </a:rPr>
            <a:t>Investidores Sociais estarem aptos com os requisitos do Instituto para aderirem o Instituto como uma fonte de investimento social.</a:t>
          </a:r>
        </a:p>
      </dsp:txBody>
      <dsp:txXfrm rot="-5400000">
        <a:off x="1004099" y="3860573"/>
        <a:ext cx="5480926" cy="806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r">
              <a:defRPr lang="pt-BR" sz="1300"/>
            </a:lvl1pPr>
          </a:lstStyle>
          <a:p>
            <a:pPr rtl="0"/>
            <a:fld id="{2F41AB2A-FCB0-449C-94A2-E3FFDC5F192E}" type="datetime1">
              <a:rPr lang="pt-BR" smtClean="0"/>
              <a:t>23/04/2025</a:t>
            </a:fld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60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r">
              <a:defRPr lang="pt-BR" sz="1300"/>
            </a:lvl1pPr>
          </a:lstStyle>
          <a:p>
            <a:pPr rtl="0"/>
            <a:fld id="{E2C230DF-5933-439D-898F-38E9AC9BA68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60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l">
              <a:defRPr lang="pt-BR" sz="1300"/>
            </a:lvl1pPr>
          </a:lstStyle>
          <a:p>
            <a:pPr rtl="0"/>
            <a:endParaRPr lang="pt-BR" dirty="0"/>
          </a:p>
        </p:txBody>
      </p:sp>
      <p:sp>
        <p:nvSpPr>
          <p:cNvPr id="8" name="Espaço Reservado para Cabeçalho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l">
              <a:defRPr lang="pt-BR" sz="1300"/>
            </a:lvl1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l">
              <a:defRPr lang="pt-BR" sz="13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r">
              <a:defRPr lang="pt-BR" sz="1300"/>
            </a:lvl1pPr>
          </a:lstStyle>
          <a:p>
            <a:fld id="{6F315709-B4D1-47A8-A516-AEABF47ED22D}" type="datetime1">
              <a:rPr lang="pt-BR" smtClean="0"/>
              <a:pPr/>
              <a:t>23/04/2025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4" tIns="47627" rIns="95254" bIns="47627"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5254" tIns="47627" rIns="95254" bIns="47627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60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l">
              <a:defRPr lang="pt-BR" sz="13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60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r">
              <a:defRPr lang="pt-BR" sz="1300"/>
            </a:lvl1pPr>
          </a:lstStyle>
          <a:p>
            <a:pPr rtl="0"/>
            <a:fld id="{A89C7E07-3C67-C64C-8DA0-0404F63039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FA3DD544-7D05-B181-9F1E-C90F77ADD04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742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C6813E16-7CF9-59CE-E175-7440174A00A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60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665E48E9-38F4-1700-AB40-2D1E7B47C2D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5144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F3FAF758-46A7-DFA4-9CA3-43BA8A75F92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992CC4F4-098C-6794-3993-0DBC9878983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9370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3266DA1B-29A0-FF58-5B00-C8DDF955A12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0801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5DA8BED4-22CD-5436-46B4-EFC589AC2E4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3274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B2621174-ACC4-B1DE-9A46-3759E5DC1C5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397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16596687-3F1F-D382-D759-019390010B8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3536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B1DA74BD-1935-7FAC-B574-59A62A4D848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1662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Cabeçalho 4">
            <a:extLst>
              <a:ext uri="{FF2B5EF4-FFF2-40B4-BE49-F238E27FC236}">
                <a16:creationId xmlns:a16="http://schemas.microsoft.com/office/drawing/2014/main" id="{ACE1B39F-01C2-E3C5-E01A-D5C4C554970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4751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8049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361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097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453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5474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993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365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730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176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pt-BR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3957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Forma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9" name="Forma Livre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2" name="Título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 spc="50" baseline="0"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pt-BR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pt-BR" sz="2000"/>
            </a:lvl2pPr>
            <a:lvl3pPr indent="-283464">
              <a:spcBef>
                <a:spcPts val="1800"/>
              </a:spcBef>
              <a:defRPr lang="pt-BR" sz="2000"/>
            </a:lvl3pPr>
            <a:lvl4pPr indent="-283464">
              <a:spcBef>
                <a:spcPts val="1800"/>
              </a:spcBef>
              <a:defRPr lang="pt-BR" sz="2000"/>
            </a:lvl4pPr>
            <a:lvl5pPr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3" name="Espaço Reservado para o Número do Slide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42" name="Espaço Reservado para Data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44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a Liv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pt-BR" sz="2000"/>
            </a:lvl1pPr>
            <a:lvl2pPr>
              <a:spcBef>
                <a:spcPts val="6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 dirty="0"/>
              <a:t>Clique para adicionar conteúdo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pt-BR" sz="2000"/>
            </a:lvl1pPr>
            <a:lvl2pPr>
              <a:spcBef>
                <a:spcPts val="18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0908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sum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orma Livre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pt-BR" sz="2000"/>
            </a:lvl1pPr>
            <a:lvl2pPr indent="-283464">
              <a:spcBef>
                <a:spcPts val="1800"/>
              </a:spcBef>
              <a:defRPr lang="pt-BR" sz="2000"/>
            </a:lvl2pPr>
            <a:lvl3pPr indent="-283464">
              <a:spcBef>
                <a:spcPts val="1800"/>
              </a:spcBef>
              <a:defRPr lang="pt-BR" sz="2000"/>
            </a:lvl3pPr>
            <a:lvl4pPr indent="-283464">
              <a:spcBef>
                <a:spcPts val="1800"/>
              </a:spcBef>
              <a:defRPr lang="pt-BR" sz="2000"/>
            </a:lvl4pPr>
            <a:lvl5pPr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9559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údo e tabela d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orma Livre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7" name="Forma Livre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457200" indent="0">
              <a:spcBef>
                <a:spcPts val="1800"/>
              </a:spcBef>
              <a:buNone/>
              <a:defRPr lang="pt-BR" sz="2000"/>
            </a:lvl2pPr>
            <a:lvl3pPr marL="914400" indent="0">
              <a:spcBef>
                <a:spcPts val="1800"/>
              </a:spcBef>
              <a:buNone/>
              <a:defRPr lang="pt-BR" sz="2000"/>
            </a:lvl3pPr>
            <a:lvl4pPr marL="1371600" indent="0">
              <a:spcBef>
                <a:spcPts val="1800"/>
              </a:spcBef>
              <a:buNone/>
              <a:defRPr lang="pt-BR" sz="2000"/>
            </a:lvl4pPr>
            <a:lvl5pPr marL="1828800" indent="0">
              <a:spcBef>
                <a:spcPts val="1800"/>
              </a:spcBef>
              <a:buNone/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pt-BR" sz="2000"/>
            </a:lvl1pPr>
            <a:lvl2pPr>
              <a:spcBef>
                <a:spcPts val="6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4564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pt-BR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pt-BR" sz="2000"/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pt-BR" sz="4000"/>
            </a:lvl2pPr>
            <a:lvl3pPr>
              <a:defRPr lang="pt-BR" sz="4000"/>
            </a:lvl3pPr>
            <a:lvl4pPr>
              <a:defRPr lang="pt-BR" sz="4000"/>
            </a:lvl4pPr>
            <a:lvl5pPr>
              <a:defRPr lang="pt-BR" sz="4000"/>
            </a:lvl5pPr>
          </a:lstStyle>
          <a:p>
            <a:pPr lvl="0" rtl="0"/>
            <a:r>
              <a:rPr lang="pt-BR"/>
              <a:t>Clique para adicionar o texto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pt-BR" sz="4000"/>
            </a:lvl2pPr>
            <a:lvl3pPr>
              <a:defRPr lang="pt-BR" sz="4000"/>
            </a:lvl3pPr>
            <a:lvl4pPr>
              <a:defRPr lang="pt-BR" sz="4000"/>
            </a:lvl4pPr>
            <a:lvl5pPr>
              <a:defRPr lang="pt-BR" sz="4000"/>
            </a:lvl5pPr>
          </a:lstStyle>
          <a:p>
            <a:pPr lvl="0" rtl="0"/>
            <a:r>
              <a:rPr lang="pt-BR"/>
              <a:t>Clique para adicionar o texto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Dois Conteúd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a Liv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283464" indent="-283464">
              <a:spcBef>
                <a:spcPts val="1800"/>
              </a:spcBef>
              <a:defRPr lang="pt-BR" sz="2000"/>
            </a:lvl2pPr>
            <a:lvl3pPr marL="594360" indent="-283464">
              <a:spcBef>
                <a:spcPts val="1800"/>
              </a:spcBef>
              <a:defRPr lang="pt-BR" sz="2000"/>
            </a:lvl3pPr>
            <a:lvl4pPr marL="822960" indent="-283464">
              <a:spcBef>
                <a:spcPts val="1800"/>
              </a:spcBef>
              <a:defRPr lang="pt-BR" sz="2000"/>
            </a:lvl4pPr>
            <a:lvl5pPr marL="1005840"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3" name="Espaço Reservado para Conteúdo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283464" indent="-283464">
              <a:spcBef>
                <a:spcPts val="1800"/>
              </a:spcBef>
              <a:defRPr lang="pt-BR" sz="2000"/>
            </a:lvl2pPr>
            <a:lvl3pPr marL="548640" indent="-283464">
              <a:spcBef>
                <a:spcPts val="1800"/>
              </a:spcBef>
              <a:defRPr lang="pt-BR" sz="2000"/>
            </a:lvl3pPr>
            <a:lvl4pPr marL="822960" indent="-283464">
              <a:spcBef>
                <a:spcPts val="1800"/>
              </a:spcBef>
              <a:defRPr lang="pt-BR" sz="2000"/>
            </a:lvl4pPr>
            <a:lvl5pPr marL="1005840"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Forma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8" name="Forma Livre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9" name="Forma Livre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pt-BR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pt-BR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pt-BR" sz="2000"/>
            </a:lvl3pPr>
            <a:lvl4pPr marL="1371600" indent="0">
              <a:spcBef>
                <a:spcPts val="1800"/>
              </a:spcBef>
              <a:buFont typeface="+mj-lt"/>
              <a:buNone/>
              <a:defRPr lang="pt-BR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endParaRPr lang="pt-BR" dirty="0"/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283464" indent="-283464">
              <a:spcBef>
                <a:spcPts val="1800"/>
              </a:spcBef>
              <a:defRPr lang="pt-BR" sz="2000"/>
            </a:lvl2pPr>
            <a:lvl3pPr marL="548640" indent="-283464">
              <a:spcBef>
                <a:spcPts val="1800"/>
              </a:spcBef>
              <a:defRPr lang="pt-BR" sz="2000"/>
            </a:lvl3pPr>
            <a:lvl4pPr marL="822960" indent="-283464">
              <a:spcBef>
                <a:spcPts val="1800"/>
              </a:spcBef>
              <a:defRPr lang="pt-BR" sz="2000"/>
            </a:lvl4pPr>
            <a:lvl5pPr marL="1005840"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údo e imagem d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3" name="Espaço Reservado para Conteúdo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indent="-283464">
              <a:spcBef>
                <a:spcPts val="1800"/>
              </a:spcBef>
              <a:defRPr lang="pt-BR" sz="2000"/>
            </a:lvl2pPr>
            <a:lvl3pPr indent="-283464">
              <a:spcBef>
                <a:spcPts val="1800"/>
              </a:spcBef>
              <a:defRPr lang="pt-BR" sz="2000"/>
            </a:lvl3pPr>
            <a:lvl4pPr indent="-283464">
              <a:spcBef>
                <a:spcPts val="1800"/>
              </a:spcBef>
              <a:defRPr lang="pt-BR" sz="2000"/>
            </a:lvl4pPr>
            <a:lvl5pPr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pt-BR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9" name="Espaço Reservado para Tabela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pt-BR"/>
            </a:lvl1pPr>
          </a:lstStyle>
          <a:p>
            <a:pPr rtl="0"/>
            <a:r>
              <a:rPr lang="pt-BR"/>
              <a:t>Clique no ícone para adicionar tabela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pt-BR" sz="4000"/>
            </a:lvl2pPr>
            <a:lvl3pPr>
              <a:defRPr lang="pt-BR" sz="4000"/>
            </a:lvl3pPr>
            <a:lvl4pPr>
              <a:defRPr lang="pt-BR" sz="4000"/>
            </a:lvl4pPr>
            <a:lvl5pPr>
              <a:defRPr lang="pt-BR" sz="4000"/>
            </a:lvl5pPr>
          </a:lstStyle>
          <a:p>
            <a:pPr lvl="0" rtl="0"/>
            <a:r>
              <a:rPr lang="pt-BR"/>
              <a:t>Clique para adicionar o texto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alphaModFix amt="52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151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10" r:id="rId16"/>
    <p:sldLayoutId id="2147483700" r:id="rId17"/>
    <p:sldLayoutId id="2147483659" r:id="rId18"/>
    <p:sldLayoutId id="2147483709" r:id="rId19"/>
    <p:sldLayoutId id="2147483708" r:id="rId20"/>
    <p:sldLayoutId id="2147483707" r:id="rId21"/>
    <p:sldLayoutId id="2147483704" r:id="rId22"/>
    <p:sldLayoutId id="214748370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00" userDrawn="1">
          <p15:clr>
            <a:srgbClr val="547EBF"/>
          </p15:clr>
        </p15:guide>
        <p15:guide id="2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4.jpeg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17" Type="http://schemas.openxmlformats.org/officeDocument/2006/relationships/image" Target="../media/image29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11" Type="http://schemas.openxmlformats.org/officeDocument/2006/relationships/image" Target="../media/image10.svg"/><Relationship Id="rId5" Type="http://schemas.openxmlformats.org/officeDocument/2006/relationships/image" Target="../media/image19.png"/><Relationship Id="rId15" Type="http://schemas.openxmlformats.org/officeDocument/2006/relationships/image" Target="../media/image27.svg"/><Relationship Id="rId10" Type="http://schemas.openxmlformats.org/officeDocument/2006/relationships/image" Target="../media/image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F2804E5E-949E-2256-8EC1-C8392F1E8971}"/>
              </a:ext>
            </a:extLst>
          </p:cNvPr>
          <p:cNvSpPr txBox="1"/>
          <p:nvPr/>
        </p:nvSpPr>
        <p:spPr>
          <a:xfrm>
            <a:off x="5889286" y="2891686"/>
            <a:ext cx="565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RELATÓRIO DE ATIVIDADES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9D3380F-B90F-FE04-6C0A-1B0E2B5DC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41" y="4710415"/>
            <a:ext cx="2310584" cy="78645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AD7B6C9-D892-B23D-25E8-CB0D06BFE7F5}"/>
              </a:ext>
            </a:extLst>
          </p:cNvPr>
          <p:cNvSpPr txBox="1"/>
          <p:nvPr/>
        </p:nvSpPr>
        <p:spPr>
          <a:xfrm>
            <a:off x="6096000" y="3429000"/>
            <a:ext cx="95673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Competência:</a:t>
            </a:r>
          </a:p>
          <a:p>
            <a:r>
              <a:rPr lang="pt-B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Mês 05/24 à</a:t>
            </a:r>
          </a:p>
          <a:p>
            <a:r>
              <a:rPr lang="pt-B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Mês 12/24</a:t>
            </a:r>
          </a:p>
        </p:txBody>
      </p:sp>
    </p:spTree>
    <p:extLst>
      <p:ext uri="{BB962C8B-B14F-4D97-AF65-F5344CB8AC3E}">
        <p14:creationId xmlns:p14="http://schemas.microsoft.com/office/powerpoint/2010/main" val="2040177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461739AC-5AA7-9A89-6307-C9D0D506590B}"/>
              </a:ext>
            </a:extLst>
          </p:cNvPr>
          <p:cNvSpPr/>
          <p:nvPr/>
        </p:nvSpPr>
        <p:spPr>
          <a:xfrm>
            <a:off x="5589058" y="1463017"/>
            <a:ext cx="5850467" cy="30682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endParaRPr lang="pt-BR" b="1" strike="noStrike" spc="-1" dirty="0">
              <a:latin typeface="Arial Narrow" panose="020B0606020202030204" pitchFamily="34" charset="0"/>
              <a:ea typeface="DejaVu Sans" panose="020B0603030804020204"/>
            </a:endParaRPr>
          </a:p>
          <a:p>
            <a:pPr algn="just">
              <a:lnSpc>
                <a:spcPct val="100000"/>
              </a:lnSpc>
            </a:pPr>
            <a:r>
              <a:rPr lang="pt-BR" b="1" strike="noStrike" spc="-1" dirty="0">
                <a:latin typeface="Arial Narrow" panose="020B0606020202030204" pitchFamily="34" charset="0"/>
              </a:rPr>
              <a:t>No dia 19 de Julho de 2024 foi realizado a Assembleia Geral Ordinária e Extraordinária onde foi apresentado a proposta de Trabalho para os anos de 24/25, dentre as propostas, algumas ações e demandas foram concluídas, outras em andamento e algumas aguardado aprovação.</a:t>
            </a:r>
          </a:p>
          <a:p>
            <a:pPr algn="just">
              <a:lnSpc>
                <a:spcPct val="100000"/>
              </a:lnSpc>
            </a:pPr>
            <a:endParaRPr lang="pt-BR" b="1" spc="-1" dirty="0">
              <a:latin typeface="Arial Narrow" panose="020B0606020202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b="1" strike="noStrike" spc="-1" dirty="0">
                <a:latin typeface="Arial Narrow" panose="020B0606020202030204" pitchFamily="34" charset="0"/>
              </a:rPr>
              <a:t>Neste documento, segue o relato das Atividades Desenvolvidas do mês 05, ao mês 12 do ano de 2024.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1305918-7029-A892-82BE-46E4D4F51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45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F8928F-92E1-1244-E0B3-969638C961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6875" y="840073"/>
            <a:ext cx="6530910" cy="528450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1600" dirty="0">
                <a:solidFill>
                  <a:schemeClr val="tx1"/>
                </a:solidFill>
                <a:latin typeface="Arial Narrow" panose="020B0606020202030204" pitchFamily="34" charset="0"/>
              </a:rPr>
              <a:t>O Instituto Vale do Sepotuba de Responsabilidade Social – Pró vale,  é uma organização de natureza não governamental, sem fins lucrativos, que trabalha para transformação e desenvolvimento da comunidade.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1600" dirty="0">
                <a:solidFill>
                  <a:schemeClr val="tx1"/>
                </a:solidFill>
                <a:latin typeface="Arial Narrow" panose="020B0606020202030204" pitchFamily="34" charset="0"/>
              </a:rPr>
              <a:t>Visando a transparência, apresentamos o nosso estatuto, regulamento que rege todo o nosso funcionamento.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1600" dirty="0">
                <a:solidFill>
                  <a:schemeClr val="tx1"/>
                </a:solidFill>
                <a:latin typeface="Arial Narrow" panose="020B0606020202030204" pitchFamily="34" charset="0"/>
              </a:rPr>
              <a:t>Inserida no segmento do Terceiro Setor, o Instituto Pró Vale atua no desenvolvimento de ações, programas e projetos socioeducativos nos municípios de Tangará da Serra/MT.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1600" dirty="0">
                <a:solidFill>
                  <a:schemeClr val="tx1"/>
                </a:solidFill>
                <a:latin typeface="Arial Narrow" panose="020B0606020202030204" pitchFamily="34" charset="0"/>
              </a:rPr>
              <a:t>Possui reconhecimento de Utilidade Pública Municipal emitido pelo município de Tangará da Serra/MT e Estadual emitido pelo Estado de Mato Grosso, entidade registrada pelo Conselho Municipal dos Direitos da Criança e do Adolescente (CMDCA) - junto ao Fundo da Criança e do Adolescente do Município de Tangará da Serra/MT.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068D4DD-76D3-998E-92AD-FED4DAD052AA}"/>
              </a:ext>
            </a:extLst>
          </p:cNvPr>
          <p:cNvSpPr txBox="1"/>
          <p:nvPr/>
        </p:nvSpPr>
        <p:spPr>
          <a:xfrm>
            <a:off x="1300393" y="288992"/>
            <a:ext cx="2890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QUEM SOMOS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96116FD-DD5C-E55C-29DF-5F5BE4D8F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00" y="4235985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2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20FD7-9BEB-328D-12BC-F843C87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896" y="345540"/>
            <a:ext cx="3503506" cy="762150"/>
          </a:xfrm>
        </p:spPr>
        <p:txBody>
          <a:bodyPr/>
          <a:lstStyle/>
          <a:p>
            <a:r>
              <a:rPr lang="pt-BR" sz="3600" dirty="0">
                <a:latin typeface="Arial Narrow" panose="020B0606020202030204" pitchFamily="34" charset="0"/>
              </a:rPr>
              <a:t>GOVERNANÇA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1D9EB4E9-B855-9362-936B-C8468B0468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49595" y="1421737"/>
            <a:ext cx="5433906" cy="169773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dirty="0">
                <a:solidFill>
                  <a:schemeClr val="tx1"/>
                </a:solidFill>
                <a:latin typeface="Arial Narrow" panose="020B0606020202030204" pitchFamily="34" charset="0"/>
              </a:rPr>
              <a:t>A estrutura de governança do Instituto Pró vale, nos permite realizar ações sociais que impactam a comunidade e a fazer história única com os protagonistas. São pessoas comprometidas com a promoção de realizar um bem maior a comunidade. Com olhar diferente e acolhimento que contagia.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D0D56D-9942-BB23-E76D-B2DEAA8D8F4B}"/>
              </a:ext>
            </a:extLst>
          </p:cNvPr>
          <p:cNvSpPr/>
          <p:nvPr/>
        </p:nvSpPr>
        <p:spPr>
          <a:xfrm>
            <a:off x="5589381" y="4778540"/>
            <a:ext cx="2733869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Conselho Administrativo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A0368AC-C92D-D0E6-460F-3F7980C8CB5C}"/>
              </a:ext>
            </a:extLst>
          </p:cNvPr>
          <p:cNvSpPr/>
          <p:nvPr/>
        </p:nvSpPr>
        <p:spPr>
          <a:xfrm>
            <a:off x="9026157" y="4794091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Conselho Fiscal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DA68270-5D6A-8AE2-D741-2794B499A54E}"/>
              </a:ext>
            </a:extLst>
          </p:cNvPr>
          <p:cNvSpPr/>
          <p:nvPr/>
        </p:nvSpPr>
        <p:spPr>
          <a:xfrm>
            <a:off x="7743198" y="3724180"/>
            <a:ext cx="190344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Assembleia Geral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719CC71D-D2BC-D7C6-6462-306CCDFA394D}"/>
              </a:ext>
            </a:extLst>
          </p:cNvPr>
          <p:cNvCxnSpPr>
            <a:cxnSpLocks/>
          </p:cNvCxnSpPr>
          <p:nvPr/>
        </p:nvCxnSpPr>
        <p:spPr>
          <a:xfrm flipH="1">
            <a:off x="8680924" y="4137838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2B10AC5-764D-7273-DABD-4F0BDE9FE024}"/>
              </a:ext>
            </a:extLst>
          </p:cNvPr>
          <p:cNvCxnSpPr>
            <a:cxnSpLocks/>
          </p:cNvCxnSpPr>
          <p:nvPr/>
        </p:nvCxnSpPr>
        <p:spPr>
          <a:xfrm>
            <a:off x="6956316" y="4455078"/>
            <a:ext cx="33574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E3944226-CC12-5187-4F12-5D5E81EC3BFC}"/>
              </a:ext>
            </a:extLst>
          </p:cNvPr>
          <p:cNvCxnSpPr>
            <a:cxnSpLocks/>
          </p:cNvCxnSpPr>
          <p:nvPr/>
        </p:nvCxnSpPr>
        <p:spPr>
          <a:xfrm flipH="1">
            <a:off x="6956314" y="4455078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DFC87FA4-DB84-3FA9-43B5-2E2D4B459855}"/>
              </a:ext>
            </a:extLst>
          </p:cNvPr>
          <p:cNvCxnSpPr>
            <a:cxnSpLocks/>
          </p:cNvCxnSpPr>
          <p:nvPr/>
        </p:nvCxnSpPr>
        <p:spPr>
          <a:xfrm flipH="1">
            <a:off x="10313782" y="4455079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8EAE6926-C7EF-ACCB-8AFB-DFC702CAB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54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B22DFC69-E0FA-DBB0-D8FC-76CF4BE47DD7}"/>
              </a:ext>
            </a:extLst>
          </p:cNvPr>
          <p:cNvCxnSpPr>
            <a:cxnSpLocks/>
          </p:cNvCxnSpPr>
          <p:nvPr/>
        </p:nvCxnSpPr>
        <p:spPr>
          <a:xfrm flipH="1">
            <a:off x="8603863" y="593980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E111FE2F-3D7C-B6D8-C234-917E7FB256D1}"/>
              </a:ext>
            </a:extLst>
          </p:cNvPr>
          <p:cNvCxnSpPr>
            <a:cxnSpLocks/>
          </p:cNvCxnSpPr>
          <p:nvPr/>
        </p:nvCxnSpPr>
        <p:spPr>
          <a:xfrm>
            <a:off x="8603864" y="421604"/>
            <a:ext cx="0" cy="4990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2321E2C6-EBDC-3590-95B1-00AA57FA8B67}"/>
              </a:ext>
            </a:extLst>
          </p:cNvPr>
          <p:cNvCxnSpPr>
            <a:cxnSpLocks/>
          </p:cNvCxnSpPr>
          <p:nvPr/>
        </p:nvCxnSpPr>
        <p:spPr>
          <a:xfrm>
            <a:off x="6650571" y="2454071"/>
            <a:ext cx="3760925" cy="7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1">
            <a:extLst>
              <a:ext uri="{FF2B5EF4-FFF2-40B4-BE49-F238E27FC236}">
                <a16:creationId xmlns:a16="http://schemas.microsoft.com/office/drawing/2014/main" id="{7324936E-3381-4A7F-74CD-BA2CBB37F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979" y="149070"/>
            <a:ext cx="3657598" cy="762150"/>
          </a:xfrm>
        </p:spPr>
        <p:txBody>
          <a:bodyPr/>
          <a:lstStyle/>
          <a:p>
            <a:r>
              <a:rPr lang="pt-BR" sz="3600" dirty="0">
                <a:latin typeface="Arial Narrow" panose="020B0606020202030204" pitchFamily="34" charset="0"/>
              </a:rPr>
              <a:t>GOVERNANÇA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FDD7C45-38EB-AB6A-2434-C40DEDE6B5CC}"/>
              </a:ext>
            </a:extLst>
          </p:cNvPr>
          <p:cNvSpPr/>
          <p:nvPr/>
        </p:nvSpPr>
        <p:spPr>
          <a:xfrm>
            <a:off x="5595251" y="1493797"/>
            <a:ext cx="2733869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VICE PRESIDENTE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José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Antonio</a:t>
            </a:r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Yabar</a:t>
            </a:r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Sanchez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312D183-6D01-1FC7-B9FE-8670490523EF}"/>
              </a:ext>
            </a:extLst>
          </p:cNvPr>
          <p:cNvSpPr/>
          <p:nvPr/>
        </p:nvSpPr>
        <p:spPr>
          <a:xfrm>
            <a:off x="8907619" y="1497101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TESOUREIRO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Marcio Leandro Nomura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C517AD7-8F01-0C59-84DE-527F6811C4DA}"/>
              </a:ext>
            </a:extLst>
          </p:cNvPr>
          <p:cNvSpPr/>
          <p:nvPr/>
        </p:nvSpPr>
        <p:spPr>
          <a:xfrm>
            <a:off x="7330752" y="302784"/>
            <a:ext cx="2635896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CONSELHO ADMINISTRATIVO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87B2F96-B498-3EB5-C22D-CA65E6FBAEF8}"/>
              </a:ext>
            </a:extLst>
          </p:cNvPr>
          <p:cNvCxnSpPr>
            <a:cxnSpLocks/>
          </p:cNvCxnSpPr>
          <p:nvPr/>
        </p:nvCxnSpPr>
        <p:spPr>
          <a:xfrm>
            <a:off x="6969967" y="1314185"/>
            <a:ext cx="33574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AA729A5C-4AFD-BE0A-4257-3213CD3C8A93}"/>
              </a:ext>
            </a:extLst>
          </p:cNvPr>
          <p:cNvCxnSpPr>
            <a:cxnSpLocks/>
          </p:cNvCxnSpPr>
          <p:nvPr/>
        </p:nvCxnSpPr>
        <p:spPr>
          <a:xfrm flipH="1">
            <a:off x="6962186" y="1314185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648D0F1-0DC1-6CDB-3FA7-BEEBCB1E2D0A}"/>
              </a:ext>
            </a:extLst>
          </p:cNvPr>
          <p:cNvCxnSpPr>
            <a:cxnSpLocks/>
          </p:cNvCxnSpPr>
          <p:nvPr/>
        </p:nvCxnSpPr>
        <p:spPr>
          <a:xfrm flipH="1">
            <a:off x="10300988" y="1317879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3A241649-57E5-BFD2-02EB-32E56F429696}"/>
              </a:ext>
            </a:extLst>
          </p:cNvPr>
          <p:cNvSpPr/>
          <p:nvPr/>
        </p:nvSpPr>
        <p:spPr>
          <a:xfrm>
            <a:off x="6782580" y="819767"/>
            <a:ext cx="3657597" cy="3918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PRESIDENTE</a:t>
            </a:r>
          </a:p>
          <a:p>
            <a:pPr algn="ctr"/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Luis</a:t>
            </a:r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Henrique Moreira Saad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E07CCF7-F638-F215-350A-D9E36C124435}"/>
              </a:ext>
            </a:extLst>
          </p:cNvPr>
          <p:cNvSpPr/>
          <p:nvPr/>
        </p:nvSpPr>
        <p:spPr>
          <a:xfrm>
            <a:off x="5215989" y="2715330"/>
            <a:ext cx="2824068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EFETIVO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8536E4E6-1757-FEFF-6271-48EDB48F677B}"/>
              </a:ext>
            </a:extLst>
          </p:cNvPr>
          <p:cNvCxnSpPr>
            <a:cxnSpLocks/>
          </p:cNvCxnSpPr>
          <p:nvPr/>
        </p:nvCxnSpPr>
        <p:spPr>
          <a:xfrm flipH="1">
            <a:off x="6628025" y="2453121"/>
            <a:ext cx="16412" cy="1889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>
            <a:extLst>
              <a:ext uri="{FF2B5EF4-FFF2-40B4-BE49-F238E27FC236}">
                <a16:creationId xmlns:a16="http://schemas.microsoft.com/office/drawing/2014/main" id="{9E6059EF-5DB7-895F-CE41-566BFAFC1603}"/>
              </a:ext>
            </a:extLst>
          </p:cNvPr>
          <p:cNvSpPr/>
          <p:nvPr/>
        </p:nvSpPr>
        <p:spPr>
          <a:xfrm>
            <a:off x="5215988" y="3942044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Fabio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Pinato</a:t>
            </a:r>
            <a:endParaRPr lang="pt-BR" sz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0EEE63EF-AE8E-9519-742F-7274F9C57CEE}"/>
              </a:ext>
            </a:extLst>
          </p:cNvPr>
          <p:cNvSpPr/>
          <p:nvPr/>
        </p:nvSpPr>
        <p:spPr>
          <a:xfrm>
            <a:off x="5215988" y="3348658"/>
            <a:ext cx="2869167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Dagomar</a:t>
            </a:r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Golin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Cheneider</a:t>
            </a:r>
            <a:endParaRPr lang="pt-BR" sz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55E82834-0AC6-C195-2E86-5ED7EB3449F2}"/>
              </a:ext>
            </a:extLst>
          </p:cNvPr>
          <p:cNvCxnSpPr>
            <a:cxnSpLocks/>
          </p:cNvCxnSpPr>
          <p:nvPr/>
        </p:nvCxnSpPr>
        <p:spPr>
          <a:xfrm flipH="1">
            <a:off x="6628023" y="3664820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>
            <a:extLst>
              <a:ext uri="{FF2B5EF4-FFF2-40B4-BE49-F238E27FC236}">
                <a16:creationId xmlns:a16="http://schemas.microsoft.com/office/drawing/2014/main" id="{6E3E95D4-ECCE-4955-24A8-FD33DF6965D1}"/>
              </a:ext>
            </a:extLst>
          </p:cNvPr>
          <p:cNvSpPr/>
          <p:nvPr/>
        </p:nvSpPr>
        <p:spPr>
          <a:xfrm>
            <a:off x="5215990" y="4527351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Atilio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Bercastino</a:t>
            </a:r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Mandola</a:t>
            </a:r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A8969540-7BB5-1849-F121-F3060CE5C1A4}"/>
              </a:ext>
            </a:extLst>
          </p:cNvPr>
          <p:cNvCxnSpPr>
            <a:cxnSpLocks/>
          </p:cNvCxnSpPr>
          <p:nvPr/>
        </p:nvCxnSpPr>
        <p:spPr>
          <a:xfrm flipH="1">
            <a:off x="6628021" y="4340738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tângulo 33">
            <a:extLst>
              <a:ext uri="{FF2B5EF4-FFF2-40B4-BE49-F238E27FC236}">
                <a16:creationId xmlns:a16="http://schemas.microsoft.com/office/drawing/2014/main" id="{667FD49B-9F5C-FCEA-9F0A-DE9D44C938E6}"/>
              </a:ext>
            </a:extLst>
          </p:cNvPr>
          <p:cNvSpPr/>
          <p:nvPr/>
        </p:nvSpPr>
        <p:spPr>
          <a:xfrm>
            <a:off x="9050695" y="2690022"/>
            <a:ext cx="2824062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SUPLENTE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319BF78C-F8A1-CDD6-AE4D-6557390A6928}"/>
              </a:ext>
            </a:extLst>
          </p:cNvPr>
          <p:cNvCxnSpPr>
            <a:cxnSpLocks/>
          </p:cNvCxnSpPr>
          <p:nvPr/>
        </p:nvCxnSpPr>
        <p:spPr>
          <a:xfrm>
            <a:off x="10411496" y="2461213"/>
            <a:ext cx="6134" cy="1824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ângulo 35">
            <a:extLst>
              <a:ext uri="{FF2B5EF4-FFF2-40B4-BE49-F238E27FC236}">
                <a16:creationId xmlns:a16="http://schemas.microsoft.com/office/drawing/2014/main" id="{F3F0012A-B8F7-E40F-7B30-DF39C65F80F6}"/>
              </a:ext>
            </a:extLst>
          </p:cNvPr>
          <p:cNvSpPr/>
          <p:nvPr/>
        </p:nvSpPr>
        <p:spPr>
          <a:xfrm>
            <a:off x="9050695" y="3898151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Gervasio Lima Brito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DEEF65CD-C4C5-BC55-0D87-1B012AC8A34D}"/>
              </a:ext>
            </a:extLst>
          </p:cNvPr>
          <p:cNvSpPr/>
          <p:nvPr/>
        </p:nvSpPr>
        <p:spPr>
          <a:xfrm>
            <a:off x="9050695" y="3304765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Dario Togo </a:t>
            </a:r>
            <a:r>
              <a:rPr lang="pt-BR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Shimosako</a:t>
            </a:r>
            <a:endParaRPr lang="pt-BR" sz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D1E174DA-EBE1-5F61-8417-085E3E1CD238}"/>
              </a:ext>
            </a:extLst>
          </p:cNvPr>
          <p:cNvCxnSpPr>
            <a:cxnSpLocks/>
          </p:cNvCxnSpPr>
          <p:nvPr/>
        </p:nvCxnSpPr>
        <p:spPr>
          <a:xfrm flipH="1">
            <a:off x="10417628" y="3620927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tângulo 38">
            <a:extLst>
              <a:ext uri="{FF2B5EF4-FFF2-40B4-BE49-F238E27FC236}">
                <a16:creationId xmlns:a16="http://schemas.microsoft.com/office/drawing/2014/main" id="{BFF8AFFF-E209-C778-B095-0D273A9ED823}"/>
              </a:ext>
            </a:extLst>
          </p:cNvPr>
          <p:cNvSpPr/>
          <p:nvPr/>
        </p:nvSpPr>
        <p:spPr>
          <a:xfrm>
            <a:off x="9005595" y="4483458"/>
            <a:ext cx="2869164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>
                <a:solidFill>
                  <a:schemeClr val="bg1"/>
                </a:solidFill>
                <a:latin typeface="Arial Narrow" panose="020B0606020202030204" pitchFamily="34" charset="0"/>
              </a:rPr>
              <a:t>Lafaiete Pauka Loyola </a:t>
            </a:r>
            <a:endParaRPr lang="pt-BR" sz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90873A03-E4F9-53F3-C8B3-131214AE4640}"/>
              </a:ext>
            </a:extLst>
          </p:cNvPr>
          <p:cNvCxnSpPr>
            <a:cxnSpLocks/>
          </p:cNvCxnSpPr>
          <p:nvPr/>
        </p:nvCxnSpPr>
        <p:spPr>
          <a:xfrm flipH="1">
            <a:off x="10417626" y="4296845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EE641E1B-20D7-57D0-D042-166071BDFBC1}"/>
              </a:ext>
            </a:extLst>
          </p:cNvPr>
          <p:cNvSpPr/>
          <p:nvPr/>
        </p:nvSpPr>
        <p:spPr>
          <a:xfrm>
            <a:off x="7330752" y="4995048"/>
            <a:ext cx="2824062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Apoio Administrativo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0FBBB11F-0159-0FEB-0961-D2874557810B}"/>
              </a:ext>
            </a:extLst>
          </p:cNvPr>
          <p:cNvCxnSpPr>
            <a:cxnSpLocks/>
          </p:cNvCxnSpPr>
          <p:nvPr/>
        </p:nvCxnSpPr>
        <p:spPr>
          <a:xfrm flipH="1">
            <a:off x="8611378" y="5368346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7DBF8B4A-0CF0-F6E8-E756-CC7472A1D30A}"/>
              </a:ext>
            </a:extLst>
          </p:cNvPr>
          <p:cNvSpPr/>
          <p:nvPr/>
        </p:nvSpPr>
        <p:spPr>
          <a:xfrm>
            <a:off x="7330752" y="6203177"/>
            <a:ext cx="2824065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Bruna Amâncio dos Santos</a:t>
            </a:r>
          </a:p>
          <a:p>
            <a:pPr algn="ctr"/>
            <a:r>
              <a:rPr lang="pt-BR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Auxiliar Administrativo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3988CCB-6609-4405-1C43-A5344B8D28AA}"/>
              </a:ext>
            </a:extLst>
          </p:cNvPr>
          <p:cNvSpPr/>
          <p:nvPr/>
        </p:nvSpPr>
        <p:spPr>
          <a:xfrm>
            <a:off x="6887548" y="5621741"/>
            <a:ext cx="3620273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Narrow" panose="020B0606020202030204" pitchFamily="34" charset="0"/>
              </a:rPr>
              <a:t>Claudia Maria Serrano Sanches</a:t>
            </a:r>
          </a:p>
          <a:p>
            <a:pPr algn="ctr"/>
            <a:r>
              <a:rPr lang="pt-BR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Administrativo/Projetos e Relacionamentos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748E6962-B588-6F7D-616A-789A6A8248C5}"/>
              </a:ext>
            </a:extLst>
          </p:cNvPr>
          <p:cNvCxnSpPr>
            <a:cxnSpLocks/>
          </p:cNvCxnSpPr>
          <p:nvPr/>
        </p:nvCxnSpPr>
        <p:spPr>
          <a:xfrm flipH="1">
            <a:off x="8622855" y="5933662"/>
            <a:ext cx="1" cy="31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m 25">
            <a:extLst>
              <a:ext uri="{FF2B5EF4-FFF2-40B4-BE49-F238E27FC236}">
                <a16:creationId xmlns:a16="http://schemas.microsoft.com/office/drawing/2014/main" id="{A43ED772-B851-AB3A-3898-E2B34C186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5FC5B6B7-BB34-0716-2393-B28AF4BC514B}"/>
              </a:ext>
            </a:extLst>
          </p:cNvPr>
          <p:cNvSpPr/>
          <p:nvPr/>
        </p:nvSpPr>
        <p:spPr>
          <a:xfrm>
            <a:off x="7142586" y="2166038"/>
            <a:ext cx="2824062" cy="391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CONSELHO FISCAL</a:t>
            </a:r>
          </a:p>
        </p:txBody>
      </p:sp>
    </p:spTree>
    <p:extLst>
      <p:ext uri="{BB962C8B-B14F-4D97-AF65-F5344CB8AC3E}">
        <p14:creationId xmlns:p14="http://schemas.microsoft.com/office/powerpoint/2010/main" val="113674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560F7DA-F0F7-F2DB-C4CC-2CCAD57D49B4}"/>
              </a:ext>
            </a:extLst>
          </p:cNvPr>
          <p:cNvSpPr txBox="1"/>
          <p:nvPr/>
        </p:nvSpPr>
        <p:spPr>
          <a:xfrm>
            <a:off x="-2463542" y="127709"/>
            <a:ext cx="7538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38145" algn="ctr"/>
            <a:r>
              <a:rPr lang="pt-PT" sz="3600" b="1" kern="0" spc="-20" dirty="0">
                <a:latin typeface="Arial Narrow" panose="020B0606020202030204" pitchFamily="34" charset="0"/>
                <a:ea typeface="Calibri" panose="020F0502020204030204" pitchFamily="34" charset="0"/>
              </a:rPr>
              <a:t>PROPOSTA 24/2025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3B601C1C-666F-0796-6401-F9FF468AC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37331"/>
              </p:ext>
            </p:extLst>
          </p:nvPr>
        </p:nvGraphicFramePr>
        <p:xfrm>
          <a:off x="3726611" y="658841"/>
          <a:ext cx="8322515" cy="602829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640321">
                  <a:extLst>
                    <a:ext uri="{9D8B030D-6E8A-4147-A177-3AD203B41FA5}">
                      <a16:colId xmlns:a16="http://schemas.microsoft.com/office/drawing/2014/main" val="2561154355"/>
                    </a:ext>
                  </a:extLst>
                </a:gridCol>
                <a:gridCol w="795218">
                  <a:extLst>
                    <a:ext uri="{9D8B030D-6E8A-4147-A177-3AD203B41FA5}">
                      <a16:colId xmlns:a16="http://schemas.microsoft.com/office/drawing/2014/main" val="3818326265"/>
                    </a:ext>
                  </a:extLst>
                </a:gridCol>
                <a:gridCol w="3877325">
                  <a:extLst>
                    <a:ext uri="{9D8B030D-6E8A-4147-A177-3AD203B41FA5}">
                      <a16:colId xmlns:a16="http://schemas.microsoft.com/office/drawing/2014/main" val="2010226645"/>
                    </a:ext>
                  </a:extLst>
                </a:gridCol>
                <a:gridCol w="1009651">
                  <a:extLst>
                    <a:ext uri="{9D8B030D-6E8A-4147-A177-3AD203B41FA5}">
                      <a16:colId xmlns:a16="http://schemas.microsoft.com/office/drawing/2014/main" val="1874675274"/>
                    </a:ext>
                  </a:extLst>
                </a:gridCol>
              </a:tblGrid>
              <a:tr h="21721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DEMANDA 2024/25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SATUS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OBSERVAÇÕES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DEMANDA 2025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407375"/>
                  </a:ext>
                </a:extLst>
              </a:tr>
              <a:tr h="18916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Contratar Auxiliar Administrativa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954673"/>
                  </a:ext>
                </a:extLst>
              </a:tr>
              <a:tr h="18916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Implantação de Software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377704"/>
                  </a:ext>
                </a:extLst>
              </a:tr>
              <a:tr h="22822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Campanha Rede Natalina as Solidariedade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268526"/>
                  </a:ext>
                </a:extLst>
              </a:tr>
              <a:tr h="24796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Locação de Espaço, Mobília, fixos e Manutenção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880512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Mobilidade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Contrato até o 04/01/25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182351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Implantação da Rede de Voluntariado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994965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Ação com Parceiros Agem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Permanecer no ano de 2025?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327110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Ação com Parceria Casa Fraterna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Parceria sem demanda de Repasses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217122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Participação Ativa Com a Gestão Pública Estadual/Federal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Ativo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Governo do Estado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159652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Prestador de Serviço em Mídias Sociais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180807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Jantar com o Voluntariado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687381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Conscientização Setembro Amarelo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320412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Dia das Crianças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365207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Dia dos Pais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339041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Dia de Cooperar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46701"/>
                  </a:ext>
                </a:extLst>
              </a:tr>
              <a:tr h="187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Café da Manhã com o Voluntariado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34320"/>
                  </a:ext>
                </a:extLst>
              </a:tr>
              <a:tr h="24940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com Parceiro Tatame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Analisar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578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Ação com Parceria Fonte Luz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Analisar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214993"/>
                  </a:ext>
                </a:extLst>
              </a:tr>
              <a:tr h="20636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Novos Uniformes e Material Impresso Institucional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Encerrado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441810"/>
                  </a:ext>
                </a:extLst>
              </a:tr>
              <a:tr h="354360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Participação nos Maiores Eventos destinados a ONGs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Aguardando Aprovação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FIFE – Fórum Interamericano de Filantropia Estratégica – Abril 2025 - Curitiba</a:t>
                      </a:r>
                      <a:b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ABCR – Festival ABCR –Junho de 2025 – Frei Caneca em São Paulo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820747"/>
                  </a:ext>
                </a:extLst>
              </a:tr>
              <a:tr h="17504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Captação de Recursos</a:t>
                      </a:r>
                      <a:endParaRPr lang="pt-BR" sz="1200" b="1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Protocolado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Aguardando Aprovação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24/25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288981"/>
                  </a:ext>
                </a:extLst>
              </a:tr>
              <a:tr h="17858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Ação de Responsabilidade Social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Não iniciado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Projeto trabalhado para implantação das ODS em parceria com empresas e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OSCs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583848"/>
                  </a:ext>
                </a:extLst>
              </a:tr>
              <a:tr h="20518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Arial Narrow" panose="020B0606020202030204" pitchFamily="34" charset="0"/>
                        </a:rPr>
                        <a:t>Aquisição de Notebook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Quitado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672065"/>
                  </a:ext>
                </a:extLst>
              </a:tr>
            </a:tbl>
          </a:graphicData>
        </a:graphic>
      </p:graphicFrame>
      <p:pic>
        <p:nvPicPr>
          <p:cNvPr id="15" name="Imagem 14">
            <a:extLst>
              <a:ext uri="{FF2B5EF4-FFF2-40B4-BE49-F238E27FC236}">
                <a16:creationId xmlns:a16="http://schemas.microsoft.com/office/drawing/2014/main" id="{752770E0-D5BB-CC5C-A1A8-510705788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6C25371-CB97-1DED-796C-D936CD5D3932}"/>
              </a:ext>
            </a:extLst>
          </p:cNvPr>
          <p:cNvSpPr txBox="1"/>
          <p:nvPr/>
        </p:nvSpPr>
        <p:spPr>
          <a:xfrm>
            <a:off x="1610511" y="548897"/>
            <a:ext cx="316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 Narrow" panose="020B0606020202030204" pitchFamily="34" charset="0"/>
              </a:rPr>
              <a:t>CONQUISTAS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955BA36-E718-7261-5C6E-DAB2B3CAA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501A041-2D00-0068-BC1F-D5E6B75DA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54322" y="160162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D4E200A-CFBD-6CD8-8927-2D4A9541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68644" y="268830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2A25B6B-1F88-9BEC-1D9A-B19DC66B94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68644" y="3218132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67654E9-BAD4-26B2-03C0-35A4548A3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68644" y="3752878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85F5E82-92CF-7B64-6D74-338F41A9C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73441" y="429862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219E38C-5EC6-4151-11FA-E759A8845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54322" y="212957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460231A-1D00-DA7E-A54F-689DC85B4FCD}"/>
              </a:ext>
            </a:extLst>
          </p:cNvPr>
          <p:cNvSpPr txBox="1"/>
          <p:nvPr/>
        </p:nvSpPr>
        <p:spPr>
          <a:xfrm>
            <a:off x="6668659" y="1652653"/>
            <a:ext cx="2103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Selo ONG Verificada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FC81128-CD8D-C112-512D-A692DDEF5146}"/>
              </a:ext>
            </a:extLst>
          </p:cNvPr>
          <p:cNvSpPr txBox="1"/>
          <p:nvPr/>
        </p:nvSpPr>
        <p:spPr>
          <a:xfrm>
            <a:off x="6673456" y="2056339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Adesão as </a:t>
            </a:r>
            <a:r>
              <a:rPr lang="pt-BR" b="1" dirty="0" err="1">
                <a:solidFill>
                  <a:srgbClr val="000000"/>
                </a:solidFill>
              </a:rPr>
              <a:t>ODSs</a:t>
            </a:r>
            <a:endParaRPr lang="pt-BR" b="1" dirty="0">
              <a:solidFill>
                <a:srgbClr val="000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0C027A0-2002-A0EC-B866-66C8B419171D}"/>
              </a:ext>
            </a:extLst>
          </p:cNvPr>
          <p:cNvSpPr txBox="1"/>
          <p:nvPr/>
        </p:nvSpPr>
        <p:spPr>
          <a:xfrm>
            <a:off x="6678253" y="2608989"/>
            <a:ext cx="289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Seleção no Programa Evoluir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2F96E8-6E9E-9A9D-C61A-802AE966EC7A}"/>
              </a:ext>
            </a:extLst>
          </p:cNvPr>
          <p:cNvSpPr txBox="1"/>
          <p:nvPr/>
        </p:nvSpPr>
        <p:spPr>
          <a:xfrm>
            <a:off x="6678253" y="3218132"/>
            <a:ext cx="1785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Ativo a Nota/MT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93B344E-050D-2F95-BCDA-4F2F7AFFF5CF}"/>
              </a:ext>
            </a:extLst>
          </p:cNvPr>
          <p:cNvSpPr txBox="1"/>
          <p:nvPr/>
        </p:nvSpPr>
        <p:spPr>
          <a:xfrm>
            <a:off x="6678253" y="3794970"/>
            <a:ext cx="298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Ativo no SIGCON/SETASC/MT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5C91CF5-7A32-CD4B-6C78-58C3CD876D7C}"/>
              </a:ext>
            </a:extLst>
          </p:cNvPr>
          <p:cNvSpPr txBox="1"/>
          <p:nvPr/>
        </p:nvSpPr>
        <p:spPr>
          <a:xfrm>
            <a:off x="6678253" y="4313930"/>
            <a:ext cx="3148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Ativo no </a:t>
            </a:r>
            <a:r>
              <a:rPr lang="pt-BR" b="1" dirty="0" err="1">
                <a:solidFill>
                  <a:srgbClr val="000000"/>
                </a:solidFill>
              </a:rPr>
              <a:t>TransfereGOV</a:t>
            </a:r>
            <a:r>
              <a:rPr lang="pt-BR" b="1" dirty="0">
                <a:solidFill>
                  <a:srgbClr val="000000"/>
                </a:solidFill>
              </a:rPr>
              <a:t>/Federal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03FB912A-5714-085C-440D-EC8D999DF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6268644" y="4827374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6F921D82-A965-188F-81D6-6BADA58B186D}"/>
              </a:ext>
            </a:extLst>
          </p:cNvPr>
          <p:cNvSpPr txBox="1"/>
          <p:nvPr/>
        </p:nvSpPr>
        <p:spPr>
          <a:xfrm>
            <a:off x="6687785" y="4801695"/>
            <a:ext cx="176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Ativo no CMDCA</a:t>
            </a:r>
          </a:p>
        </p:txBody>
      </p:sp>
    </p:spTree>
    <p:extLst>
      <p:ext uri="{BB962C8B-B14F-4D97-AF65-F5344CB8AC3E}">
        <p14:creationId xmlns:p14="http://schemas.microsoft.com/office/powerpoint/2010/main" val="182998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C1C74F5-4F45-8781-90A5-AAECF7CB2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698" y="4724531"/>
            <a:ext cx="2072036" cy="200432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BB27C18-B2CC-EFE0-402D-850C274E4C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4724532"/>
            <a:ext cx="2072036" cy="200432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C021270-ACBB-A461-4882-D3A0A7946B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175" y="4724532"/>
            <a:ext cx="2110329" cy="200432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6822281-7610-76C1-E68B-51B4D6880C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131B909-3234-48B1-D207-BB1D6B855A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06597" y="348524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8FB44BE-6EB7-D778-4F9E-1D3F950E5D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20919" y="1435195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4784FD5-3F7D-EE30-2C79-AE49669E38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20919" y="1965027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C03EF06C-84D9-2348-7BA2-6FCB334203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20919" y="2499773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A57077B6-7AB4-4A0C-BC2C-DCEF201B55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25716" y="3045515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7B93AC92-1239-D63D-E4F1-C36A0B3E4B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06597" y="876465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1EFC286F-0C94-2A23-8F0D-6F5128C322EA}"/>
              </a:ext>
            </a:extLst>
          </p:cNvPr>
          <p:cNvSpPr txBox="1"/>
          <p:nvPr/>
        </p:nvSpPr>
        <p:spPr>
          <a:xfrm>
            <a:off x="5820934" y="399548"/>
            <a:ext cx="386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Formação para o Mercado de Trabalho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9A8D51C-F729-2E52-C37C-E1B005F318C2}"/>
              </a:ext>
            </a:extLst>
          </p:cNvPr>
          <p:cNvSpPr txBox="1"/>
          <p:nvPr/>
        </p:nvSpPr>
        <p:spPr>
          <a:xfrm>
            <a:off x="5825731" y="803234"/>
            <a:ext cx="295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Assistência Social e Educação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E2CC030-2ED3-6D18-B5B2-11B89E70EBDC}"/>
              </a:ext>
            </a:extLst>
          </p:cNvPr>
          <p:cNvSpPr txBox="1"/>
          <p:nvPr/>
        </p:nvSpPr>
        <p:spPr>
          <a:xfrm>
            <a:off x="5830528" y="1355884"/>
            <a:ext cx="200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Economia Solidária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89568E4-0E6B-9165-02EF-C8294E766556}"/>
              </a:ext>
            </a:extLst>
          </p:cNvPr>
          <p:cNvSpPr txBox="1"/>
          <p:nvPr/>
        </p:nvSpPr>
        <p:spPr>
          <a:xfrm>
            <a:off x="5830528" y="1965027"/>
            <a:ext cx="191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Geração de Renda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FAE9D9A-2822-952E-A470-7141A13D79D1}"/>
              </a:ext>
            </a:extLst>
          </p:cNvPr>
          <p:cNvSpPr txBox="1"/>
          <p:nvPr/>
        </p:nvSpPr>
        <p:spPr>
          <a:xfrm>
            <a:off x="5830528" y="2541865"/>
            <a:ext cx="3542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Prevenção e Ações Socioeducativas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1B7B1C8-071E-62F3-2D49-0B8DB5C6545B}"/>
              </a:ext>
            </a:extLst>
          </p:cNvPr>
          <p:cNvSpPr txBox="1"/>
          <p:nvPr/>
        </p:nvSpPr>
        <p:spPr>
          <a:xfrm>
            <a:off x="5830528" y="3060825"/>
            <a:ext cx="2026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Combate a Pobreza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B54301F8-4BA2-D5B3-5E28-5445C86DD0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35248" y="4079801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7C8F5165-3013-E9C6-D2A2-73690ABC08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420919" y="357426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87451AF1-2491-58ED-AC37-E0725F55F1D0}"/>
              </a:ext>
            </a:extLst>
          </p:cNvPr>
          <p:cNvSpPr txBox="1"/>
          <p:nvPr/>
        </p:nvSpPr>
        <p:spPr>
          <a:xfrm>
            <a:off x="5840060" y="3548590"/>
            <a:ext cx="1426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Justiça Social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350CCFD-D9C2-7768-4D96-45381ADCB5B3}"/>
              </a:ext>
            </a:extLst>
          </p:cNvPr>
          <p:cNvSpPr txBox="1"/>
          <p:nvPr/>
        </p:nvSpPr>
        <p:spPr>
          <a:xfrm>
            <a:off x="5840060" y="4061525"/>
            <a:ext cx="2451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Respeito a Diversidades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F87E81F0-EA9A-C9F9-0C6D-6C40AC2451F3}"/>
              </a:ext>
            </a:extLst>
          </p:cNvPr>
          <p:cNvSpPr txBox="1"/>
          <p:nvPr/>
        </p:nvSpPr>
        <p:spPr>
          <a:xfrm>
            <a:off x="1284652" y="480068"/>
            <a:ext cx="316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00000"/>
                </a:solidFill>
                <a:latin typeface="Arial Narrow" panose="020B0606020202030204" pitchFamily="34" charset="0"/>
              </a:rPr>
              <a:t>FINALIDADES</a:t>
            </a:r>
          </a:p>
        </p:txBody>
      </p: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95E3E82-FB05-6738-7529-5524024FF6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156" t="14167" b="4305"/>
          <a:stretch/>
        </p:blipFill>
        <p:spPr>
          <a:xfrm>
            <a:off x="5513344" y="717238"/>
            <a:ext cx="6510930" cy="398947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004FDBB-FCA2-7F66-2B47-AE479AFB71D2}"/>
              </a:ext>
            </a:extLst>
          </p:cNvPr>
          <p:cNvSpPr txBox="1"/>
          <p:nvPr/>
        </p:nvSpPr>
        <p:spPr>
          <a:xfrm>
            <a:off x="1610511" y="548897"/>
            <a:ext cx="316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 Narrow" panose="020B0606020202030204" pitchFamily="34" charset="0"/>
              </a:rPr>
              <a:t>LOCALIZAÇÃO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D30FA0-4140-B64A-5E3A-F3E117854F0F}"/>
              </a:ext>
            </a:extLst>
          </p:cNvPr>
          <p:cNvSpPr txBox="1"/>
          <p:nvPr/>
        </p:nvSpPr>
        <p:spPr>
          <a:xfrm>
            <a:off x="6495334" y="4781550"/>
            <a:ext cx="4546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Rua: José Florêncio </a:t>
            </a:r>
            <a:r>
              <a:rPr lang="pt-BR" b="1" dirty="0" err="1"/>
              <a:t>Godrin</a:t>
            </a:r>
            <a:r>
              <a:rPr lang="pt-BR" b="1" dirty="0"/>
              <a:t> (15), 307-E, Centro</a:t>
            </a:r>
          </a:p>
          <a:p>
            <a:pPr algn="ctr"/>
            <a:r>
              <a:rPr lang="pt-BR" b="1" dirty="0"/>
              <a:t>Tangará da Serra/MT – 78.300-089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56095F8-4A72-A07A-EC15-1827FD38F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19" y="4521735"/>
            <a:ext cx="2310584" cy="1469263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6F3FC2AD-650B-9C2E-D3B1-2D0F36DC9327}"/>
              </a:ext>
            </a:extLst>
          </p:cNvPr>
          <p:cNvCxnSpPr>
            <a:cxnSpLocks/>
          </p:cNvCxnSpPr>
          <p:nvPr/>
        </p:nvCxnSpPr>
        <p:spPr>
          <a:xfrm>
            <a:off x="3730217" y="1173528"/>
            <a:ext cx="4556533" cy="14553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113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4120C55-5359-AED9-69E4-1EDA45B67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7D15A23-2D49-5C5D-8ADD-2C18CC201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4067934" y="2069887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61B071A-DD5C-F876-5DC1-3FC789741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3432955" y="1351936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F2DF170-F15E-7F98-049E-FADDC9961F99}"/>
              </a:ext>
            </a:extLst>
          </p:cNvPr>
          <p:cNvSpPr txBox="1"/>
          <p:nvPr/>
        </p:nvSpPr>
        <p:spPr>
          <a:xfrm>
            <a:off x="3930414" y="1193263"/>
            <a:ext cx="27179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</a:rPr>
              <a:t>ATIVIDADES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AC46FEF-688A-7DC4-2ABE-1132C44D4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287029" y="348565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67CA272-F6BA-9C86-EE0A-DEDA86D27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4675152" y="2779378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E1AB177-569A-64FD-C7C6-59DB0B1486FD}"/>
              </a:ext>
            </a:extLst>
          </p:cNvPr>
          <p:cNvSpPr txBox="1"/>
          <p:nvPr/>
        </p:nvSpPr>
        <p:spPr>
          <a:xfrm>
            <a:off x="4675152" y="1901149"/>
            <a:ext cx="1590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</a:rPr>
              <a:t>AÇÕES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AAC49A-44BD-67DD-6497-62C370907E52}"/>
              </a:ext>
            </a:extLst>
          </p:cNvPr>
          <p:cNvSpPr txBox="1"/>
          <p:nvPr/>
        </p:nvSpPr>
        <p:spPr>
          <a:xfrm>
            <a:off x="5194380" y="2609035"/>
            <a:ext cx="2329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</a:rPr>
              <a:t>PROJETOS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6036DB3-DB4C-AE42-9681-4B43062851A3}"/>
              </a:ext>
            </a:extLst>
          </p:cNvPr>
          <p:cNvSpPr txBox="1"/>
          <p:nvPr/>
        </p:nvSpPr>
        <p:spPr>
          <a:xfrm>
            <a:off x="5821286" y="3316921"/>
            <a:ext cx="3015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</a:rPr>
              <a:t>PROGRAMAS</a:t>
            </a:r>
          </a:p>
        </p:txBody>
      </p:sp>
    </p:spTree>
    <p:extLst>
      <p:ext uri="{BB962C8B-B14F-4D97-AF65-F5344CB8AC3E}">
        <p14:creationId xmlns:p14="http://schemas.microsoft.com/office/powerpoint/2010/main" val="274887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B2A9F4E-C50C-87C1-CC7F-2987BBB7D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28D99A6E-F0C1-24B9-B767-4AF93FA515FB}"/>
              </a:ext>
            </a:extLst>
          </p:cNvPr>
          <p:cNvSpPr txBox="1"/>
          <p:nvPr/>
        </p:nvSpPr>
        <p:spPr>
          <a:xfrm>
            <a:off x="990600" y="292060"/>
            <a:ext cx="5429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/>
              <a:t>REALIZADOS EM PARCERIA:</a:t>
            </a: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0AB732B1-FFF9-1460-67A2-4584621EA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19662" y="970181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6CF3F563-9A28-4188-B244-0F711E1E4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33984" y="2056852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1F8B08EB-EAEC-2FF2-898A-DF6C25F65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33984" y="2586684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4CFCEF97-B680-9866-8E04-1092FFB0C4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33984" y="312143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E0D74F81-D25D-D953-398A-6FDC8F27E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38781" y="3667172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59CE751F-62A9-11D3-28E3-7072FD08E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19662" y="1498122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2" name="CaixaDeTexto 61">
            <a:extLst>
              <a:ext uri="{FF2B5EF4-FFF2-40B4-BE49-F238E27FC236}">
                <a16:creationId xmlns:a16="http://schemas.microsoft.com/office/drawing/2014/main" id="{28E7F29B-A75E-47B0-7A18-627D6E4E8BA8}"/>
              </a:ext>
            </a:extLst>
          </p:cNvPr>
          <p:cNvSpPr txBox="1"/>
          <p:nvPr/>
        </p:nvSpPr>
        <p:spPr>
          <a:xfrm>
            <a:off x="5933999" y="1021205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Formação Agente Mirim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E0C736D1-D144-592B-5E70-363E52BE0F3D}"/>
              </a:ext>
            </a:extLst>
          </p:cNvPr>
          <p:cNvSpPr txBox="1"/>
          <p:nvPr/>
        </p:nvSpPr>
        <p:spPr>
          <a:xfrm>
            <a:off x="5938796" y="1521161"/>
            <a:ext cx="27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Intercambio Agente Mirim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92D6FD1-CE81-EB1F-C997-D520ABD68C45}"/>
              </a:ext>
            </a:extLst>
          </p:cNvPr>
          <p:cNvSpPr txBox="1"/>
          <p:nvPr/>
        </p:nvSpPr>
        <p:spPr>
          <a:xfrm>
            <a:off x="5933999" y="2034759"/>
            <a:ext cx="440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3º e 4º Campeonato </a:t>
            </a:r>
            <a:r>
              <a:rPr lang="pt-BR" b="1" dirty="0" err="1">
                <a:solidFill>
                  <a:srgbClr val="000000"/>
                </a:solidFill>
              </a:rPr>
              <a:t>Jiu</a:t>
            </a:r>
            <a:r>
              <a:rPr lang="pt-BR" b="1" dirty="0">
                <a:solidFill>
                  <a:srgbClr val="000000"/>
                </a:solidFill>
              </a:rPr>
              <a:t> Jitsu e Judô </a:t>
            </a:r>
            <a:r>
              <a:rPr lang="pt-BR" b="1" dirty="0" err="1">
                <a:solidFill>
                  <a:srgbClr val="000000"/>
                </a:solidFill>
              </a:rPr>
              <a:t>Cba</a:t>
            </a:r>
            <a:r>
              <a:rPr lang="pt-BR" b="1" dirty="0">
                <a:solidFill>
                  <a:srgbClr val="000000"/>
                </a:solidFill>
              </a:rPr>
              <a:t>/MT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CF2F7403-D07E-E6B3-ACEC-C7D8A3986D8B}"/>
              </a:ext>
            </a:extLst>
          </p:cNvPr>
          <p:cNvSpPr txBox="1"/>
          <p:nvPr/>
        </p:nvSpPr>
        <p:spPr>
          <a:xfrm>
            <a:off x="5943593" y="2615461"/>
            <a:ext cx="1324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Dia dos Pais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7C0CD590-0CC0-6327-39EE-1FA968CB5636}"/>
              </a:ext>
            </a:extLst>
          </p:cNvPr>
          <p:cNvSpPr txBox="1"/>
          <p:nvPr/>
        </p:nvSpPr>
        <p:spPr>
          <a:xfrm>
            <a:off x="5924474" y="3126144"/>
            <a:ext cx="294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Pit Stop – Setembro Amarelo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B1597ED4-E5E5-814C-7F81-5CAEB01A8543}"/>
              </a:ext>
            </a:extLst>
          </p:cNvPr>
          <p:cNvSpPr txBox="1"/>
          <p:nvPr/>
        </p:nvSpPr>
        <p:spPr>
          <a:xfrm>
            <a:off x="5933999" y="3654006"/>
            <a:ext cx="4546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Palestra Conscientização Setembro Amarelo </a:t>
            </a:r>
          </a:p>
        </p:txBody>
      </p:sp>
      <p:pic>
        <p:nvPicPr>
          <p:cNvPr id="68" name="Imagem 67">
            <a:extLst>
              <a:ext uri="{FF2B5EF4-FFF2-40B4-BE49-F238E27FC236}">
                <a16:creationId xmlns:a16="http://schemas.microsoft.com/office/drawing/2014/main" id="{3FC08F45-F014-265D-D0E3-7B7DB18A7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68237" y="4796035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369E32C8-3E01-5D90-9776-518D63E0F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53908" y="4235844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0" name="CaixaDeTexto 69">
            <a:extLst>
              <a:ext uri="{FF2B5EF4-FFF2-40B4-BE49-F238E27FC236}">
                <a16:creationId xmlns:a16="http://schemas.microsoft.com/office/drawing/2014/main" id="{0275EB17-9F6A-75C9-A460-04BA59924A4B}"/>
              </a:ext>
            </a:extLst>
          </p:cNvPr>
          <p:cNvSpPr txBox="1"/>
          <p:nvPr/>
        </p:nvSpPr>
        <p:spPr>
          <a:xfrm>
            <a:off x="5933999" y="4255007"/>
            <a:ext cx="1640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Dia das Criança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4C667A0C-C9F4-D136-86ED-5D1D818DFE85}"/>
              </a:ext>
            </a:extLst>
          </p:cNvPr>
          <p:cNvSpPr txBox="1"/>
          <p:nvPr/>
        </p:nvSpPr>
        <p:spPr>
          <a:xfrm>
            <a:off x="5973049" y="4777759"/>
            <a:ext cx="190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Aprender e Incluir</a:t>
            </a:r>
          </a:p>
        </p:txBody>
      </p:sp>
      <p:pic>
        <p:nvPicPr>
          <p:cNvPr id="72" name="Imagem 71">
            <a:extLst>
              <a:ext uri="{FF2B5EF4-FFF2-40B4-BE49-F238E27FC236}">
                <a16:creationId xmlns:a16="http://schemas.microsoft.com/office/drawing/2014/main" id="{1C019F65-4ACF-922E-4672-61C558DFA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68237" y="5369851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3" name="CaixaDeTexto 72">
            <a:extLst>
              <a:ext uri="{FF2B5EF4-FFF2-40B4-BE49-F238E27FC236}">
                <a16:creationId xmlns:a16="http://schemas.microsoft.com/office/drawing/2014/main" id="{EBC31CCD-D35A-A1CA-7C7D-D8D41FF18C74}"/>
              </a:ext>
            </a:extLst>
          </p:cNvPr>
          <p:cNvSpPr txBox="1"/>
          <p:nvPr/>
        </p:nvSpPr>
        <p:spPr>
          <a:xfrm>
            <a:off x="5973049" y="538497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Dia C</a:t>
            </a:r>
          </a:p>
        </p:txBody>
      </p:sp>
      <p:pic>
        <p:nvPicPr>
          <p:cNvPr id="74" name="Imagem 73">
            <a:extLst>
              <a:ext uri="{FF2B5EF4-FFF2-40B4-BE49-F238E27FC236}">
                <a16:creationId xmlns:a16="http://schemas.microsoft.com/office/drawing/2014/main" id="{05AC3B31-59AA-FCB4-EA89-A4F4BC22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568237" y="5901512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5" name="CaixaDeTexto 74">
            <a:extLst>
              <a:ext uri="{FF2B5EF4-FFF2-40B4-BE49-F238E27FC236}">
                <a16:creationId xmlns:a16="http://schemas.microsoft.com/office/drawing/2014/main" id="{E21C5C3B-741C-E0A6-50E8-5820AD7B7528}"/>
              </a:ext>
            </a:extLst>
          </p:cNvPr>
          <p:cNvSpPr txBox="1"/>
          <p:nvPr/>
        </p:nvSpPr>
        <p:spPr>
          <a:xfrm>
            <a:off x="5973049" y="5902590"/>
            <a:ext cx="2250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Rede de Voluntariado</a:t>
            </a:r>
          </a:p>
        </p:txBody>
      </p:sp>
    </p:spTree>
    <p:extLst>
      <p:ext uri="{BB962C8B-B14F-4D97-AF65-F5344CB8AC3E}">
        <p14:creationId xmlns:p14="http://schemas.microsoft.com/office/powerpoint/2010/main" val="1706145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F0A1C39-FDF8-6B3F-6E2D-47D7ED6BB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7F165FD-5700-C101-46B0-142FFC7BC4C1}"/>
              </a:ext>
            </a:extLst>
          </p:cNvPr>
          <p:cNvSpPr txBox="1"/>
          <p:nvPr/>
        </p:nvSpPr>
        <p:spPr>
          <a:xfrm>
            <a:off x="990600" y="292060"/>
            <a:ext cx="2828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/>
              <a:t>CAMPANHAS: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FEC22B-7C6E-C1B6-DE2E-A0052057A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929237" y="178372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7660DF0-26DE-F2A2-F158-27EAB0D87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938686" y="284539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15F172D-6DDB-FBFE-D04C-96FBF5746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948135" y="3337296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4F414D4-2DB4-28D8-4FBE-808F4AF3F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929237" y="2311661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323DFCD-0A72-E269-A0C8-8FA235C0E802}"/>
              </a:ext>
            </a:extLst>
          </p:cNvPr>
          <p:cNvSpPr txBox="1"/>
          <p:nvPr/>
        </p:nvSpPr>
        <p:spPr>
          <a:xfrm>
            <a:off x="6343574" y="1834744"/>
            <a:ext cx="2818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Natal Solidário - Associados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128984-496A-45D0-2AA8-3FCFFD8CE78A}"/>
              </a:ext>
            </a:extLst>
          </p:cNvPr>
          <p:cNvSpPr txBox="1"/>
          <p:nvPr/>
        </p:nvSpPr>
        <p:spPr>
          <a:xfrm>
            <a:off x="6348371" y="2334700"/>
            <a:ext cx="375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Natal Solidário – Cooperados Unimed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E91ACEE-DD84-7E90-A4E1-5C5888E5E5CC}"/>
              </a:ext>
            </a:extLst>
          </p:cNvPr>
          <p:cNvSpPr txBox="1"/>
          <p:nvPr/>
        </p:nvSpPr>
        <p:spPr>
          <a:xfrm>
            <a:off x="6343574" y="2848298"/>
            <a:ext cx="3588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Campanha de Atualização Cadastral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C0757D0-5B78-F4CF-D55F-E6235150258E}"/>
              </a:ext>
            </a:extLst>
          </p:cNvPr>
          <p:cNvSpPr txBox="1"/>
          <p:nvPr/>
        </p:nvSpPr>
        <p:spPr>
          <a:xfrm>
            <a:off x="6343574" y="3348254"/>
            <a:ext cx="2211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0000"/>
                </a:solidFill>
              </a:rPr>
              <a:t>Campanha NOTA/MT</a:t>
            </a:r>
          </a:p>
        </p:txBody>
      </p:sp>
    </p:spTree>
    <p:extLst>
      <p:ext uri="{BB962C8B-B14F-4D97-AF65-F5344CB8AC3E}">
        <p14:creationId xmlns:p14="http://schemas.microsoft.com/office/powerpoint/2010/main" val="8599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0CC7904-ED84-3AFE-EBF6-BB9E7F2D9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C69B1C0-0861-B312-F60E-6E05EE796017}"/>
              </a:ext>
            </a:extLst>
          </p:cNvPr>
          <p:cNvSpPr txBox="1"/>
          <p:nvPr/>
        </p:nvSpPr>
        <p:spPr>
          <a:xfrm>
            <a:off x="770781" y="81283"/>
            <a:ext cx="46846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/>
              <a:t>PROPOSTA 2025</a:t>
            </a:r>
          </a:p>
          <a:p>
            <a:r>
              <a:rPr lang="pt-BR" sz="3600" b="1" dirty="0"/>
              <a:t>Aguardando Aprovação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4553B7-2917-919B-D8E5-CD96DD9B0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06878" y="1369278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63B6000-7696-ABDC-4B23-7A6141BAB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21200" y="245594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3B4F6B5-D4D4-2207-01BA-6E3323489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21200" y="2985781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29B6021-33FF-091C-618B-D1F0A86AC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21200" y="3520527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86A5F93-F0F1-5543-A8C8-38D409FCA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25997" y="406626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8D8FF28-A560-26AE-15DA-BFC8A4771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06878" y="1897219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9258DB2-F971-3090-ED86-9D91EFA07B37}"/>
              </a:ext>
            </a:extLst>
          </p:cNvPr>
          <p:cNvSpPr txBox="1"/>
          <p:nvPr/>
        </p:nvSpPr>
        <p:spPr>
          <a:xfrm>
            <a:off x="5402165" y="1429827"/>
            <a:ext cx="4635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PROTAGONISTA DO AMANHÃ – R$ 300.000,00 – SETASC/MT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5F6E85-EBE9-37C4-DE27-507860CFFC4F}"/>
              </a:ext>
            </a:extLst>
          </p:cNvPr>
          <p:cNvSpPr txBox="1"/>
          <p:nvPr/>
        </p:nvSpPr>
        <p:spPr>
          <a:xfrm>
            <a:off x="5426012" y="1947655"/>
            <a:ext cx="5611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PALAVRAS QUE TRANSFOMAM – ALFABETIZA 60+ - R$ 20.000,00 Pró Vale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AB96666-00D2-22C5-1481-B86F7BBB012F}"/>
              </a:ext>
            </a:extLst>
          </p:cNvPr>
          <p:cNvSpPr txBox="1"/>
          <p:nvPr/>
        </p:nvSpPr>
        <p:spPr>
          <a:xfrm>
            <a:off x="5390116" y="2520749"/>
            <a:ext cx="4887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WORKSHOP REDE DE VOLUNTARIADO – R$ 10.000,00 - Pró Vale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3AA0C92-4395-3088-3C64-329FF2A9F5A2}"/>
              </a:ext>
            </a:extLst>
          </p:cNvPr>
          <p:cNvSpPr txBox="1"/>
          <p:nvPr/>
        </p:nvSpPr>
        <p:spPr>
          <a:xfrm>
            <a:off x="5411690" y="3052748"/>
            <a:ext cx="4357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UMA VÓZ ATRAVÉS DA ESCRITA – R$ 25.000,00 - Pró Vale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6AD2F5E-3E74-6866-AEF7-DA02F6DE5C35}"/>
              </a:ext>
            </a:extLst>
          </p:cNvPr>
          <p:cNvSpPr txBox="1"/>
          <p:nvPr/>
        </p:nvSpPr>
        <p:spPr>
          <a:xfrm>
            <a:off x="5411690" y="3599398"/>
            <a:ext cx="5398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EMPODERART -  FEMININO – RENDA SOCIAL – R$ 20.000,00 - Pró Vale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AF0EFDB-9422-E741-5959-B9FA854F8A93}"/>
              </a:ext>
            </a:extLst>
          </p:cNvPr>
          <p:cNvSpPr txBox="1"/>
          <p:nvPr/>
        </p:nvSpPr>
        <p:spPr>
          <a:xfrm>
            <a:off x="5421215" y="4120234"/>
            <a:ext cx="3257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err="1">
                <a:solidFill>
                  <a:srgbClr val="000000"/>
                </a:solidFill>
              </a:rPr>
              <a:t>ODSs</a:t>
            </a:r>
            <a:r>
              <a:rPr lang="pt-BR" sz="1400" b="1" dirty="0">
                <a:solidFill>
                  <a:srgbClr val="000000"/>
                </a:solidFill>
              </a:rPr>
              <a:t> EM AÇÃO – R$ 18.000,00 - Pró Vale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8855B6C7-8489-D7DE-817D-E45FB611B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41124" y="4606288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ABEB454A-716A-8A8A-1805-B7C3B7C4DB87}"/>
              </a:ext>
            </a:extLst>
          </p:cNvPr>
          <p:cNvSpPr txBox="1"/>
          <p:nvPr/>
        </p:nvSpPr>
        <p:spPr>
          <a:xfrm>
            <a:off x="5421215" y="4654104"/>
            <a:ext cx="4856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AÇÕES DE RESPONSABILIDADE SOCIAL – R$ 5.000,00 – Pró Vale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1BD11809-9B10-4416-67FA-3949E9AF4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41124" y="513149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A0802E40-565D-B75D-F31E-4F8D8FE39BF6}"/>
              </a:ext>
            </a:extLst>
          </p:cNvPr>
          <p:cNvSpPr txBox="1"/>
          <p:nvPr/>
        </p:nvSpPr>
        <p:spPr>
          <a:xfrm>
            <a:off x="5411690" y="5164982"/>
            <a:ext cx="6437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DESENVOLVIMENTO EM MOVIMENTO – Saúde e Tecnologia – R$ 25.000,00 - Pró Vale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0DA08CE6-D351-B450-4AA6-79292DE0D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1" r="55724" b="9008"/>
          <a:stretch/>
        </p:blipFill>
        <p:spPr>
          <a:xfrm>
            <a:off x="5050649" y="5623200"/>
            <a:ext cx="404812" cy="370410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38141B1C-213E-6A61-C2E0-11E178AF1E74}"/>
              </a:ext>
            </a:extLst>
          </p:cNvPr>
          <p:cNvSpPr txBox="1"/>
          <p:nvPr/>
        </p:nvSpPr>
        <p:spPr>
          <a:xfrm>
            <a:off x="5421215" y="5656692"/>
            <a:ext cx="3402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</a:rPr>
              <a:t>CICLISMO SOCIAL – R$ 20.000,00 – Pró Vale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749FFBC-3537-A45E-22F6-382DD63AC15C}"/>
              </a:ext>
            </a:extLst>
          </p:cNvPr>
          <p:cNvSpPr txBox="1"/>
          <p:nvPr/>
        </p:nvSpPr>
        <p:spPr>
          <a:xfrm>
            <a:off x="4774749" y="6144051"/>
            <a:ext cx="730295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COM VALOR DE R$ 14.000,00/MÊS CONSEGUIMOS REALIZAR AÇÕES PRÓPRIAS</a:t>
            </a:r>
          </a:p>
        </p:txBody>
      </p:sp>
    </p:spTree>
    <p:extLst>
      <p:ext uri="{BB962C8B-B14F-4D97-AF65-F5344CB8AC3E}">
        <p14:creationId xmlns:p14="http://schemas.microsoft.com/office/powerpoint/2010/main" val="3961210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094" y="70480"/>
            <a:ext cx="4301849" cy="7734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PT" sz="3600" spc="-1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ANÁLISE SITUACIONAL</a:t>
            </a:r>
            <a:endParaRPr lang="pt-BR" sz="3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9" name="Diagrama 38">
            <a:extLst>
              <a:ext uri="{FF2B5EF4-FFF2-40B4-BE49-F238E27FC236}">
                <a16:creationId xmlns:a16="http://schemas.microsoft.com/office/drawing/2014/main" id="{8587014E-3124-4ACD-BF18-A603B4DE5B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4439607"/>
              </p:ext>
            </p:extLst>
          </p:nvPr>
        </p:nvGraphicFramePr>
        <p:xfrm>
          <a:off x="5543090" y="1028700"/>
          <a:ext cx="6486985" cy="5069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8F46C95A-2875-C007-708E-4926882C2E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42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D594E-5A8D-4B78-A2D7-1DBB5D55A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163" y="220764"/>
            <a:ext cx="3648623" cy="1426881"/>
          </a:xfrm>
        </p:spPr>
        <p:txBody>
          <a:bodyPr/>
          <a:lstStyle/>
          <a:p>
            <a:r>
              <a:rPr lang="pt-PT" sz="3600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</a:t>
            </a:r>
            <a:r>
              <a:rPr lang="pt-PT" sz="36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BJETIVOS QUANTITATIVOS E </a:t>
            </a:r>
            <a:r>
              <a:rPr lang="pt-PT" sz="3600" b="1" spc="-1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QUALITATIVOS</a:t>
            </a:r>
            <a:endParaRPr lang="pt-BR" sz="3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AFCDA14-287B-41F0-BB63-20689024C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2489" y="599948"/>
            <a:ext cx="364862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ATENDIMENTO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ATINGIR ATENDIMENTO DE </a:t>
            </a:r>
            <a:r>
              <a:rPr kumimoji="0" lang="pt-PT" altLang="pt-BR" sz="12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250 PESSOAS </a:t>
            </a: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POR MÊS, CONTEMPLANDO </a:t>
            </a:r>
            <a:r>
              <a:rPr lang="pt-PT" altLang="pt-BR" sz="12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A </a:t>
            </a: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COMUNIDADE EM GERAL.</a:t>
            </a: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184E0D02-BBFF-4A4D-9775-40EB81871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795"/>
            <a:ext cx="329739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17400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1100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B8DAB51C-BA6B-494C-AE09-B9457EB54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2489" y="1930555"/>
            <a:ext cx="3666744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794250" algn="l"/>
                <a:tab pos="5264150" algn="l"/>
                <a:tab pos="6084888" algn="l"/>
                <a:tab pos="6756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94250" algn="l"/>
                <a:tab pos="5264150" algn="l"/>
                <a:tab pos="6084888" algn="l"/>
                <a:tab pos="6756400" algn="l"/>
              </a:tabLst>
            </a:pP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CAPACITAÇÕES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94250" algn="l"/>
                <a:tab pos="5264150" algn="l"/>
                <a:tab pos="6084888" algn="l"/>
                <a:tab pos="6756400" algn="l"/>
              </a:tabLst>
            </a:pP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94250" algn="l"/>
                <a:tab pos="5264150" algn="l"/>
                <a:tab pos="6084888" algn="l"/>
                <a:tab pos="6756400" algn="l"/>
              </a:tabLst>
            </a:pP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REALIZAR </a:t>
            </a:r>
            <a:r>
              <a:rPr kumimoji="0" lang="pt-PT" altLang="pt-BR" sz="12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AÇÕES DE CAPACITAÇÃO E FORMAÇÃO </a:t>
            </a: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PARA COLABORADORES E VOLUNTÁRIADO DO INSTITUTO, VISANDO APRIMORAR SUAS HABILIDADES E CONHECIMENTOS.</a:t>
            </a: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4012E5B5-8F0A-4487-9190-3994764F8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2732" y="707886"/>
            <a:ext cx="404404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27958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9" name="Rectangle 15">
            <a:extLst>
              <a:ext uri="{FF2B5EF4-FFF2-40B4-BE49-F238E27FC236}">
                <a16:creationId xmlns:a16="http://schemas.microsoft.com/office/drawing/2014/main" id="{E317841E-C42D-4E44-9B50-F394BD8A9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0031" y="4865330"/>
            <a:ext cx="3666744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IMPACTO SOCIAL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PROMOVER O DESENVOLVIMENTO DE </a:t>
            </a:r>
            <a:r>
              <a:rPr lang="pt-PT" altLang="pt-BR" sz="1200" b="1" u="sng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3</a:t>
            </a:r>
            <a:r>
              <a:rPr kumimoji="0" lang="pt-PT" altLang="pt-BR" sz="12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PROJETOS DE ARTESANATOS, OFICINAS E ALFABETIZAÇÃO</a:t>
            </a: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, QUE GEREM RENDA PARA AS FAMÍLIAS ATENDIDAS E QUE POSSIBILITEM O APRENDIZADO.</a:t>
            </a: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0D25BAEC-2F3B-48B2-8390-2AC0625C8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0031" y="3754723"/>
            <a:ext cx="38331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EXPANDIR O ALCANCE DAS AÇÕES EM </a:t>
            </a:r>
            <a:r>
              <a:rPr kumimoji="0" lang="pt-PT" altLang="pt-BR" sz="12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MAIS 3 BAIRROS</a:t>
            </a:r>
            <a:r>
              <a:rPr kumimoji="0" lang="pt-PT" altLang="pt-B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ATÉ O FINAL DO ANO DE 2025.</a:t>
            </a:r>
            <a:endParaRPr kumimoji="0" lang="pt-BR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AUMENTAR A CAPTAÇÃO DE RECURSOS </a:t>
            </a:r>
            <a:r>
              <a:rPr kumimoji="0" lang="pt-PT" altLang="pt-BR" sz="12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EM 100% </a:t>
            </a:r>
            <a:r>
              <a:rPr kumimoji="0" lang="pt-PT" altLang="pt-B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EM RELAÇÃO AOS ANOS ANTERIORES.</a:t>
            </a:r>
            <a:endParaRPr kumimoji="0" lang="pt-PT" altLang="pt-BR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4" name="Gráfico 3" descr="Grupo de pessoas com preenchimento sólido">
            <a:extLst>
              <a:ext uri="{FF2B5EF4-FFF2-40B4-BE49-F238E27FC236}">
                <a16:creationId xmlns:a16="http://schemas.microsoft.com/office/drawing/2014/main" id="{A0BC0227-8F17-2D07-7B06-954D81746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2468" y="655044"/>
            <a:ext cx="914400" cy="914400"/>
          </a:xfrm>
          <a:prstGeom prst="rect">
            <a:avLst/>
          </a:prstGeom>
        </p:spPr>
      </p:pic>
      <p:pic>
        <p:nvPicPr>
          <p:cNvPr id="6" name="Gráfico 5" descr="Chapéu de formatura com preenchimento sólido">
            <a:extLst>
              <a:ext uri="{FF2B5EF4-FFF2-40B4-BE49-F238E27FC236}">
                <a16:creationId xmlns:a16="http://schemas.microsoft.com/office/drawing/2014/main" id="{84D22D5E-85FE-CEEB-A282-D3DC0926F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2468" y="2130126"/>
            <a:ext cx="914400" cy="914400"/>
          </a:xfrm>
          <a:prstGeom prst="rect">
            <a:avLst/>
          </a:prstGeom>
        </p:spPr>
      </p:pic>
      <p:pic>
        <p:nvPicPr>
          <p:cNvPr id="8" name="Gráfico 7" descr="Debate de grupo com preenchimento sólido">
            <a:extLst>
              <a:ext uri="{FF2B5EF4-FFF2-40B4-BE49-F238E27FC236}">
                <a16:creationId xmlns:a16="http://schemas.microsoft.com/office/drawing/2014/main" id="{F4C59B54-764C-9CEA-9A69-720CD3D09F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51653" y="5039072"/>
            <a:ext cx="914400" cy="914400"/>
          </a:xfrm>
          <a:prstGeom prst="rect">
            <a:avLst/>
          </a:prstGeom>
        </p:spPr>
      </p:pic>
      <p:pic>
        <p:nvPicPr>
          <p:cNvPr id="11" name="Gráfico 10" descr="Gráfico de barras com tendência ascendente com preenchimento sólido">
            <a:extLst>
              <a:ext uri="{FF2B5EF4-FFF2-40B4-BE49-F238E27FC236}">
                <a16:creationId xmlns:a16="http://schemas.microsoft.com/office/drawing/2014/main" id="{1146189A-757C-4F26-B03D-629F61D040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51653" y="3732512"/>
            <a:ext cx="914400" cy="9144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254385-1771-FF1A-1C21-E35B50DBF422}"/>
              </a:ext>
            </a:extLst>
          </p:cNvPr>
          <p:cNvSpPr txBox="1"/>
          <p:nvPr/>
        </p:nvSpPr>
        <p:spPr>
          <a:xfrm>
            <a:off x="6760031" y="3429000"/>
            <a:ext cx="688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METAS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7D97A8-F076-BA42-5222-74D5430DBE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825" y="4531260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90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07651A-9F12-476B-B6C3-7BD392D80758}"/>
              </a:ext>
            </a:extLst>
          </p:cNvPr>
          <p:cNvSpPr txBox="1"/>
          <p:nvPr/>
        </p:nvSpPr>
        <p:spPr>
          <a:xfrm>
            <a:off x="827875" y="324350"/>
            <a:ext cx="4182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00000"/>
                </a:solidFill>
                <a:latin typeface="Arial Narrow" panose="020B0606020202030204" pitchFamily="34" charset="0"/>
              </a:rPr>
              <a:t>DESENVOLVIMENTO DAS ESTRATÉGIAS</a:t>
            </a:r>
          </a:p>
        </p:txBody>
      </p:sp>
      <p:sp>
        <p:nvSpPr>
          <p:cNvPr id="14" name="Rectangle 29">
            <a:extLst>
              <a:ext uri="{FF2B5EF4-FFF2-40B4-BE49-F238E27FC236}">
                <a16:creationId xmlns:a16="http://schemas.microsoft.com/office/drawing/2014/main" id="{419C7736-CA79-4EE5-BD05-6311CE500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703" y="5584942"/>
            <a:ext cx="682429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046288" algn="l"/>
              </a:tabLst>
            </a:pP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ESTABELECER NOVAS PARCERIAS COM EMPRESAS LOCAIS, INSTITUIÇÕES PARAESTATAIS, UNIVERSIDADES</a:t>
            </a:r>
            <a:r>
              <a:rPr lang="pt-PT" altLang="pt-BR" sz="1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E ONGs QUE ESTEJAM ALINHADAS COM NOSSOS OBJETIVOS.</a:t>
            </a:r>
            <a:endParaRPr kumimoji="0" lang="pt-BR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Rectangle 30">
            <a:extLst>
              <a:ext uri="{FF2B5EF4-FFF2-40B4-BE49-F238E27FC236}">
                <a16:creationId xmlns:a16="http://schemas.microsoft.com/office/drawing/2014/main" id="{A025BF3D-B608-4E77-8498-824BA23A9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8271" y="5346383"/>
            <a:ext cx="694378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4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046288" algn="l"/>
              </a:tabLst>
            </a:pP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EXPANDIR A PRESENÇA NAS CAMPANHAS DE ARRECADAÇÃO ONLINE E DIGITAL.</a:t>
            </a:r>
            <a:endParaRPr kumimoji="0" lang="pt-PT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CDA3D65-DA53-4BA5-AFE6-D0A3085E15FF}"/>
              </a:ext>
            </a:extLst>
          </p:cNvPr>
          <p:cNvSpPr txBox="1"/>
          <p:nvPr/>
        </p:nvSpPr>
        <p:spPr>
          <a:xfrm>
            <a:off x="3412456" y="5084773"/>
            <a:ext cx="40879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06295">
              <a:spcBef>
                <a:spcPts val="1090"/>
              </a:spcBef>
              <a:spcAft>
                <a:spcPts val="0"/>
              </a:spcAft>
            </a:pPr>
            <a:r>
              <a:rPr lang="pt-PT" sz="11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ESTRATÉGIAS</a:t>
            </a:r>
            <a:r>
              <a:rPr lang="pt-PT" sz="1100" b="1" spc="-2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pt-PT" sz="1100" b="1" spc="-1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CORPORATIVAS</a:t>
            </a:r>
            <a:endParaRPr lang="pt-BR" sz="1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pic>
        <p:nvPicPr>
          <p:cNvPr id="17" name="Image 56">
            <a:extLst>
              <a:ext uri="{FF2B5EF4-FFF2-40B4-BE49-F238E27FC236}">
                <a16:creationId xmlns:a16="http://schemas.microsoft.com/office/drawing/2014/main" id="{345C99F4-3B2C-4C13-BCFA-D4F9AA419E4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34545" y="4376485"/>
            <a:ext cx="712548" cy="659338"/>
          </a:xfrm>
          <a:prstGeom prst="rect">
            <a:avLst/>
          </a:prstGeom>
        </p:spPr>
      </p:pic>
      <p:sp>
        <p:nvSpPr>
          <p:cNvPr id="18" name="Rectangle 32">
            <a:extLst>
              <a:ext uri="{FF2B5EF4-FFF2-40B4-BE49-F238E27FC236}">
                <a16:creationId xmlns:a16="http://schemas.microsoft.com/office/drawing/2014/main" id="{C66B40D1-21D7-4BB9-84F6-1BE58D5E6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4430" y="1527265"/>
            <a:ext cx="6981851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57250" algn="l"/>
              </a:tabLst>
            </a:pP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DESENVOLVER PROGRAMAS DE CAPACITAÇÃO </a:t>
            </a:r>
            <a:r>
              <a:rPr lang="pt-BR" altLang="pt-BR" sz="1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 DESENVOLVIMENTO HUMANO, BEM COMO OFICINAS QUE AUXILIEM OU ORIENTEM EM RELAÇÃO A GERAÇÃO DE RENDA.</a:t>
            </a:r>
            <a:endParaRPr kumimoji="0" lang="pt-BR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57250" algn="l"/>
              </a:tabLst>
            </a:pPr>
            <a:endParaRPr kumimoji="0" lang="pt-BR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Rectangle 33">
            <a:extLst>
              <a:ext uri="{FF2B5EF4-FFF2-40B4-BE49-F238E27FC236}">
                <a16:creationId xmlns:a16="http://schemas.microsoft.com/office/drawing/2014/main" id="{556100D8-0CEB-48B7-8468-C79FCC47E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916" y="1915097"/>
            <a:ext cx="672786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57250" algn="l"/>
              </a:tabLst>
            </a:pP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IMPLANTAR PROGRAMAS DE EDUCAÇÃO PARA JOVENS, ADULTOS E TERCEIRA IDADE NAS COMUNIDADES ATENDIDAS.</a:t>
            </a:r>
            <a:endParaRPr kumimoji="0" lang="pt-PT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grpSp>
        <p:nvGrpSpPr>
          <p:cNvPr id="20" name="Group 57">
            <a:extLst>
              <a:ext uri="{FF2B5EF4-FFF2-40B4-BE49-F238E27FC236}">
                <a16:creationId xmlns:a16="http://schemas.microsoft.com/office/drawing/2014/main" id="{61820723-2041-4471-B79D-070B5D510B15}"/>
              </a:ext>
            </a:extLst>
          </p:cNvPr>
          <p:cNvGrpSpPr>
            <a:grpSpLocks/>
          </p:cNvGrpSpPr>
          <p:nvPr/>
        </p:nvGrpSpPr>
        <p:grpSpPr>
          <a:xfrm>
            <a:off x="5721824" y="653731"/>
            <a:ext cx="914400" cy="583119"/>
            <a:chOff x="0" y="6"/>
            <a:chExt cx="2644978" cy="1903915"/>
          </a:xfrm>
        </p:grpSpPr>
        <p:sp>
          <p:nvSpPr>
            <p:cNvPr id="21" name="Graphic 58">
              <a:extLst>
                <a:ext uri="{FF2B5EF4-FFF2-40B4-BE49-F238E27FC236}">
                  <a16:creationId xmlns:a16="http://schemas.microsoft.com/office/drawing/2014/main" id="{124BDB56-F5E3-4256-B04F-6D6145BF889C}"/>
                </a:ext>
              </a:extLst>
            </p:cNvPr>
            <p:cNvSpPr/>
            <p:nvPr/>
          </p:nvSpPr>
          <p:spPr>
            <a:xfrm>
              <a:off x="393230" y="6"/>
              <a:ext cx="1691005" cy="1144270"/>
            </a:xfrm>
            <a:custGeom>
              <a:avLst/>
              <a:gdLst/>
              <a:ahLst/>
              <a:cxnLst/>
              <a:rect l="l" t="t" r="r" b="b"/>
              <a:pathLst>
                <a:path w="1691005" h="1144270">
                  <a:moveTo>
                    <a:pt x="1350251" y="326390"/>
                  </a:moveTo>
                  <a:lnTo>
                    <a:pt x="1339138" y="326390"/>
                  </a:lnTo>
                  <a:lnTo>
                    <a:pt x="1339138" y="334010"/>
                  </a:lnTo>
                  <a:lnTo>
                    <a:pt x="1318196" y="334010"/>
                  </a:lnTo>
                  <a:lnTo>
                    <a:pt x="1318196" y="345440"/>
                  </a:lnTo>
                  <a:lnTo>
                    <a:pt x="1350251" y="345440"/>
                  </a:lnTo>
                  <a:lnTo>
                    <a:pt x="1350251" y="334010"/>
                  </a:lnTo>
                  <a:lnTo>
                    <a:pt x="1350251" y="326390"/>
                  </a:lnTo>
                  <a:close/>
                </a:path>
                <a:path w="1691005" h="1144270">
                  <a:moveTo>
                    <a:pt x="1690636" y="1134110"/>
                  </a:moveTo>
                  <a:lnTo>
                    <a:pt x="10972" y="1134110"/>
                  </a:lnTo>
                  <a:lnTo>
                    <a:pt x="10972" y="425716"/>
                  </a:lnTo>
                  <a:lnTo>
                    <a:pt x="0" y="425716"/>
                  </a:lnTo>
                  <a:lnTo>
                    <a:pt x="0" y="1134110"/>
                  </a:lnTo>
                  <a:lnTo>
                    <a:pt x="0" y="1144270"/>
                  </a:lnTo>
                  <a:lnTo>
                    <a:pt x="1690636" y="1144270"/>
                  </a:lnTo>
                  <a:lnTo>
                    <a:pt x="1690636" y="1134110"/>
                  </a:lnTo>
                  <a:close/>
                </a:path>
                <a:path w="1691005" h="1144270">
                  <a:moveTo>
                    <a:pt x="1690636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193916"/>
                  </a:lnTo>
                  <a:lnTo>
                    <a:pt x="10972" y="193916"/>
                  </a:lnTo>
                  <a:lnTo>
                    <a:pt x="10972" y="11430"/>
                  </a:lnTo>
                  <a:lnTo>
                    <a:pt x="1679524" y="11430"/>
                  </a:lnTo>
                  <a:lnTo>
                    <a:pt x="1679524" y="1133690"/>
                  </a:lnTo>
                  <a:lnTo>
                    <a:pt x="1690636" y="1133690"/>
                  </a:lnTo>
                  <a:lnTo>
                    <a:pt x="1690636" y="11430"/>
                  </a:lnTo>
                  <a:lnTo>
                    <a:pt x="1690636" y="11112"/>
                  </a:lnTo>
                  <a:lnTo>
                    <a:pt x="1690636" y="0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2" name="Graphic 59">
              <a:extLst>
                <a:ext uri="{FF2B5EF4-FFF2-40B4-BE49-F238E27FC236}">
                  <a16:creationId xmlns:a16="http://schemas.microsoft.com/office/drawing/2014/main" id="{8A8ED002-2651-4568-86FA-F0E590A798F9}"/>
                </a:ext>
              </a:extLst>
            </p:cNvPr>
            <p:cNvSpPr/>
            <p:nvPr/>
          </p:nvSpPr>
          <p:spPr>
            <a:xfrm>
              <a:off x="1002183" y="339522"/>
              <a:ext cx="669925" cy="1270"/>
            </a:xfrm>
            <a:custGeom>
              <a:avLst/>
              <a:gdLst/>
              <a:ahLst/>
              <a:cxnLst/>
              <a:rect l="l" t="t" r="r" b="b"/>
              <a:pathLst>
                <a:path w="669925">
                  <a:moveTo>
                    <a:pt x="0" y="0"/>
                  </a:moveTo>
                  <a:lnTo>
                    <a:pt x="669499" y="0"/>
                  </a:lnTo>
                </a:path>
              </a:pathLst>
            </a:custGeom>
            <a:ln w="11113">
              <a:solidFill>
                <a:srgbClr val="F26403"/>
              </a:solidFill>
              <a:prstDash val="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3" name="Graphic 60">
              <a:extLst>
                <a:ext uri="{FF2B5EF4-FFF2-40B4-BE49-F238E27FC236}">
                  <a16:creationId xmlns:a16="http://schemas.microsoft.com/office/drawing/2014/main" id="{1B986C9E-E7DE-411B-8F45-0D978806B211}"/>
                </a:ext>
              </a:extLst>
            </p:cNvPr>
            <p:cNvSpPr/>
            <p:nvPr/>
          </p:nvSpPr>
          <p:spPr>
            <a:xfrm>
              <a:off x="830783" y="101606"/>
              <a:ext cx="913130" cy="185420"/>
            </a:xfrm>
            <a:custGeom>
              <a:avLst/>
              <a:gdLst/>
              <a:ahLst/>
              <a:cxnLst/>
              <a:rect l="l" t="t" r="r" b="b"/>
              <a:pathLst>
                <a:path w="913130" h="185420">
                  <a:moveTo>
                    <a:pt x="11112" y="39446"/>
                  </a:moveTo>
                  <a:lnTo>
                    <a:pt x="0" y="39446"/>
                  </a:lnTo>
                  <a:lnTo>
                    <a:pt x="0" y="79197"/>
                  </a:lnTo>
                  <a:lnTo>
                    <a:pt x="11112" y="79197"/>
                  </a:lnTo>
                  <a:lnTo>
                    <a:pt x="11112" y="39446"/>
                  </a:lnTo>
                  <a:close/>
                </a:path>
                <a:path w="913130" h="185420">
                  <a:moveTo>
                    <a:pt x="847305" y="558"/>
                  </a:moveTo>
                  <a:lnTo>
                    <a:pt x="807554" y="558"/>
                  </a:lnTo>
                  <a:lnTo>
                    <a:pt x="807554" y="11671"/>
                  </a:lnTo>
                  <a:lnTo>
                    <a:pt x="847305" y="11671"/>
                  </a:lnTo>
                  <a:lnTo>
                    <a:pt x="847305" y="558"/>
                  </a:lnTo>
                  <a:close/>
                </a:path>
                <a:path w="913130" h="185420">
                  <a:moveTo>
                    <a:pt x="912698" y="145173"/>
                  </a:moveTo>
                  <a:lnTo>
                    <a:pt x="901585" y="145173"/>
                  </a:lnTo>
                  <a:lnTo>
                    <a:pt x="901585" y="184924"/>
                  </a:lnTo>
                  <a:lnTo>
                    <a:pt x="912698" y="184924"/>
                  </a:lnTo>
                  <a:lnTo>
                    <a:pt x="912698" y="145173"/>
                  </a:lnTo>
                  <a:close/>
                </a:path>
                <a:path w="913130" h="185420">
                  <a:moveTo>
                    <a:pt x="912698" y="65519"/>
                  </a:moveTo>
                  <a:lnTo>
                    <a:pt x="901585" y="65519"/>
                  </a:lnTo>
                  <a:lnTo>
                    <a:pt x="901585" y="105270"/>
                  </a:lnTo>
                  <a:lnTo>
                    <a:pt x="912698" y="105270"/>
                  </a:lnTo>
                  <a:lnTo>
                    <a:pt x="912698" y="65519"/>
                  </a:lnTo>
                  <a:close/>
                </a:path>
                <a:path w="913130" h="185420">
                  <a:moveTo>
                    <a:pt x="912698" y="0"/>
                  </a:moveTo>
                  <a:lnTo>
                    <a:pt x="887056" y="0"/>
                  </a:lnTo>
                  <a:lnTo>
                    <a:pt x="887056" y="11430"/>
                  </a:lnTo>
                  <a:lnTo>
                    <a:pt x="901585" y="11430"/>
                  </a:lnTo>
                  <a:lnTo>
                    <a:pt x="901585" y="25400"/>
                  </a:lnTo>
                  <a:lnTo>
                    <a:pt x="912698" y="25400"/>
                  </a:lnTo>
                  <a:lnTo>
                    <a:pt x="912698" y="11430"/>
                  </a:lnTo>
                  <a:lnTo>
                    <a:pt x="912698" y="0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4" name="Graphic 61">
              <a:extLst>
                <a:ext uri="{FF2B5EF4-FFF2-40B4-BE49-F238E27FC236}">
                  <a16:creationId xmlns:a16="http://schemas.microsoft.com/office/drawing/2014/main" id="{C4FD7C52-868B-4AEF-9E36-AC9C42245126}"/>
                </a:ext>
              </a:extLst>
            </p:cNvPr>
            <p:cNvSpPr/>
            <p:nvPr/>
          </p:nvSpPr>
          <p:spPr>
            <a:xfrm>
              <a:off x="842752" y="107712"/>
              <a:ext cx="756285" cy="1270"/>
            </a:xfrm>
            <a:custGeom>
              <a:avLst/>
              <a:gdLst/>
              <a:ahLst/>
              <a:cxnLst/>
              <a:rect l="l" t="t" r="r" b="b"/>
              <a:pathLst>
                <a:path w="756285">
                  <a:moveTo>
                    <a:pt x="0" y="0"/>
                  </a:moveTo>
                  <a:lnTo>
                    <a:pt x="755841" y="0"/>
                  </a:lnTo>
                </a:path>
              </a:pathLst>
            </a:custGeom>
            <a:ln w="11113">
              <a:solidFill>
                <a:srgbClr val="F26403"/>
              </a:solidFill>
              <a:prstDash val="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5" name="Graphic 62">
              <a:extLst>
                <a:ext uri="{FF2B5EF4-FFF2-40B4-BE49-F238E27FC236}">
                  <a16:creationId xmlns:a16="http://schemas.microsoft.com/office/drawing/2014/main" id="{FB0C6967-20B4-4F93-97A3-62AD3680099B}"/>
                </a:ext>
              </a:extLst>
            </p:cNvPr>
            <p:cNvSpPr/>
            <p:nvPr/>
          </p:nvSpPr>
          <p:spPr>
            <a:xfrm>
              <a:off x="857275" y="521976"/>
              <a:ext cx="906780" cy="425450"/>
            </a:xfrm>
            <a:custGeom>
              <a:avLst/>
              <a:gdLst/>
              <a:ahLst/>
              <a:cxnLst/>
              <a:rect l="l" t="t" r="r" b="b"/>
              <a:pathLst>
                <a:path w="906780" h="425450">
                  <a:moveTo>
                    <a:pt x="906157" y="10604"/>
                  </a:moveTo>
                  <a:lnTo>
                    <a:pt x="895184" y="10604"/>
                  </a:lnTo>
                  <a:lnTo>
                    <a:pt x="895184" y="415099"/>
                  </a:lnTo>
                  <a:lnTo>
                    <a:pt x="906157" y="415099"/>
                  </a:lnTo>
                  <a:lnTo>
                    <a:pt x="906157" y="10604"/>
                  </a:lnTo>
                  <a:close/>
                </a:path>
                <a:path w="906780" h="425450">
                  <a:moveTo>
                    <a:pt x="906157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415290"/>
                  </a:lnTo>
                  <a:lnTo>
                    <a:pt x="0" y="425450"/>
                  </a:lnTo>
                  <a:lnTo>
                    <a:pt x="906157" y="425450"/>
                  </a:lnTo>
                  <a:lnTo>
                    <a:pt x="906157" y="415290"/>
                  </a:lnTo>
                  <a:lnTo>
                    <a:pt x="11112" y="415290"/>
                  </a:lnTo>
                  <a:lnTo>
                    <a:pt x="11112" y="10160"/>
                  </a:lnTo>
                  <a:lnTo>
                    <a:pt x="906157" y="10160"/>
                  </a:lnTo>
                  <a:lnTo>
                    <a:pt x="906157" y="0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6" name="Graphic 63">
              <a:extLst>
                <a:ext uri="{FF2B5EF4-FFF2-40B4-BE49-F238E27FC236}">
                  <a16:creationId xmlns:a16="http://schemas.microsoft.com/office/drawing/2014/main" id="{DE024B4C-DEFD-47E3-987C-9F6329B31AD6}"/>
                </a:ext>
              </a:extLst>
            </p:cNvPr>
            <p:cNvSpPr/>
            <p:nvPr/>
          </p:nvSpPr>
          <p:spPr>
            <a:xfrm>
              <a:off x="905299" y="633523"/>
              <a:ext cx="798830" cy="127635"/>
            </a:xfrm>
            <a:custGeom>
              <a:avLst/>
              <a:gdLst/>
              <a:ahLst/>
              <a:cxnLst/>
              <a:rect l="l" t="t" r="r" b="b"/>
              <a:pathLst>
                <a:path w="798830" h="127635">
                  <a:moveTo>
                    <a:pt x="7836" y="127161"/>
                  </a:moveTo>
                  <a:lnTo>
                    <a:pt x="34693" y="88995"/>
                  </a:lnTo>
                  <a:lnTo>
                    <a:pt x="72810" y="61000"/>
                  </a:lnTo>
                  <a:lnTo>
                    <a:pt x="120678" y="32699"/>
                  </a:lnTo>
                  <a:lnTo>
                    <a:pt x="174755" y="10420"/>
                  </a:lnTo>
                  <a:lnTo>
                    <a:pt x="225919" y="0"/>
                  </a:lnTo>
                  <a:lnTo>
                    <a:pt x="273753" y="1431"/>
                  </a:lnTo>
                  <a:lnTo>
                    <a:pt x="317839" y="14708"/>
                  </a:lnTo>
                  <a:lnTo>
                    <a:pt x="357759" y="39822"/>
                  </a:lnTo>
                  <a:lnTo>
                    <a:pt x="361036" y="42529"/>
                  </a:lnTo>
                  <a:lnTo>
                    <a:pt x="388199" y="64077"/>
                  </a:lnTo>
                  <a:lnTo>
                    <a:pt x="421593" y="85138"/>
                  </a:lnTo>
                  <a:lnTo>
                    <a:pt x="459342" y="98561"/>
                  </a:lnTo>
                  <a:lnTo>
                    <a:pt x="499574" y="97191"/>
                  </a:lnTo>
                  <a:lnTo>
                    <a:pt x="540415" y="73874"/>
                  </a:lnTo>
                  <a:lnTo>
                    <a:pt x="547397" y="67320"/>
                  </a:lnTo>
                  <a:lnTo>
                    <a:pt x="562185" y="53823"/>
                  </a:lnTo>
                  <a:lnTo>
                    <a:pt x="580754" y="40873"/>
                  </a:lnTo>
                  <a:lnTo>
                    <a:pt x="603517" y="32278"/>
                  </a:lnTo>
                  <a:lnTo>
                    <a:pt x="630888" y="31844"/>
                  </a:lnTo>
                  <a:lnTo>
                    <a:pt x="646521" y="35477"/>
                  </a:lnTo>
                  <a:lnTo>
                    <a:pt x="662767" y="41675"/>
                  </a:lnTo>
                  <a:lnTo>
                    <a:pt x="681098" y="51078"/>
                  </a:lnTo>
                  <a:lnTo>
                    <a:pt x="702982" y="64328"/>
                  </a:lnTo>
                  <a:lnTo>
                    <a:pt x="718264" y="71599"/>
                  </a:lnTo>
                  <a:lnTo>
                    <a:pt x="737514" y="73233"/>
                  </a:lnTo>
                  <a:lnTo>
                    <a:pt x="761546" y="64930"/>
                  </a:lnTo>
                  <a:lnTo>
                    <a:pt x="791175" y="42387"/>
                  </a:lnTo>
                  <a:lnTo>
                    <a:pt x="798726" y="50366"/>
                  </a:lnTo>
                  <a:lnTo>
                    <a:pt x="764659" y="75673"/>
                  </a:lnTo>
                  <a:lnTo>
                    <a:pt x="736695" y="84418"/>
                  </a:lnTo>
                  <a:lnTo>
                    <a:pt x="714315" y="81942"/>
                  </a:lnTo>
                  <a:lnTo>
                    <a:pt x="696998" y="73589"/>
                  </a:lnTo>
                  <a:lnTo>
                    <a:pt x="673996" y="59783"/>
                  </a:lnTo>
                  <a:lnTo>
                    <a:pt x="656178" y="50864"/>
                  </a:lnTo>
                  <a:lnTo>
                    <a:pt x="641779" y="45579"/>
                  </a:lnTo>
                  <a:lnTo>
                    <a:pt x="629036" y="42672"/>
                  </a:lnTo>
                  <a:lnTo>
                    <a:pt x="605338" y="43079"/>
                  </a:lnTo>
                  <a:lnTo>
                    <a:pt x="585420" y="50740"/>
                  </a:lnTo>
                  <a:lnTo>
                    <a:pt x="568788" y="62487"/>
                  </a:lnTo>
                  <a:lnTo>
                    <a:pt x="554948" y="75157"/>
                  </a:lnTo>
                  <a:lnTo>
                    <a:pt x="547682" y="81996"/>
                  </a:lnTo>
                  <a:lnTo>
                    <a:pt x="530072" y="95433"/>
                  </a:lnTo>
                  <a:lnTo>
                    <a:pt x="512383" y="104436"/>
                  </a:lnTo>
                  <a:lnTo>
                    <a:pt x="494747" y="109485"/>
                  </a:lnTo>
                  <a:lnTo>
                    <a:pt x="477298" y="111061"/>
                  </a:lnTo>
                  <a:lnTo>
                    <a:pt x="440408" y="104752"/>
                  </a:lnTo>
                  <a:lnTo>
                    <a:pt x="406576" y="89226"/>
                  </a:lnTo>
                  <a:lnTo>
                    <a:pt x="377259" y="69587"/>
                  </a:lnTo>
                  <a:lnTo>
                    <a:pt x="353913" y="50936"/>
                  </a:lnTo>
                  <a:lnTo>
                    <a:pt x="350636" y="48228"/>
                  </a:lnTo>
                  <a:lnTo>
                    <a:pt x="312796" y="24327"/>
                  </a:lnTo>
                  <a:lnTo>
                    <a:pt x="271312" y="11777"/>
                  </a:lnTo>
                  <a:lnTo>
                    <a:pt x="226264" y="10580"/>
                  </a:lnTo>
                  <a:lnTo>
                    <a:pt x="177735" y="20736"/>
                  </a:lnTo>
                  <a:lnTo>
                    <a:pt x="125807" y="42244"/>
                  </a:lnTo>
                  <a:lnTo>
                    <a:pt x="79083" y="69979"/>
                  </a:lnTo>
                  <a:lnTo>
                    <a:pt x="41817" y="97419"/>
                  </a:lnTo>
                  <a:lnTo>
                    <a:pt x="17052" y="118501"/>
                  </a:lnTo>
                  <a:lnTo>
                    <a:pt x="7836" y="127161"/>
                  </a:lnTo>
                  <a:close/>
                </a:path>
              </a:pathLst>
            </a:custGeom>
            <a:solidFill>
              <a:srgbClr val="00823D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7" name="Graphic 64">
              <a:extLst>
                <a:ext uri="{FF2B5EF4-FFF2-40B4-BE49-F238E27FC236}">
                  <a16:creationId xmlns:a16="http://schemas.microsoft.com/office/drawing/2014/main" id="{26758EC1-1C44-4118-8537-941E6DD79524}"/>
                </a:ext>
              </a:extLst>
            </p:cNvPr>
            <p:cNvSpPr/>
            <p:nvPr/>
          </p:nvSpPr>
          <p:spPr>
            <a:xfrm>
              <a:off x="905869" y="569089"/>
              <a:ext cx="802005" cy="125730"/>
            </a:xfrm>
            <a:custGeom>
              <a:avLst/>
              <a:gdLst/>
              <a:ahLst/>
              <a:cxnLst/>
              <a:rect l="l" t="t" r="r" b="b"/>
              <a:pathLst>
                <a:path w="802005" h="125730">
                  <a:moveTo>
                    <a:pt x="344651" y="125629"/>
                  </a:moveTo>
                  <a:lnTo>
                    <a:pt x="341802" y="125629"/>
                  </a:lnTo>
                  <a:lnTo>
                    <a:pt x="335960" y="125344"/>
                  </a:lnTo>
                  <a:lnTo>
                    <a:pt x="296274" y="116967"/>
                  </a:lnTo>
                  <a:lnTo>
                    <a:pt x="259646" y="101710"/>
                  </a:lnTo>
                  <a:lnTo>
                    <a:pt x="229189" y="84451"/>
                  </a:lnTo>
                  <a:lnTo>
                    <a:pt x="208016" y="70063"/>
                  </a:lnTo>
                  <a:lnTo>
                    <a:pt x="195812" y="62111"/>
                  </a:lnTo>
                  <a:lnTo>
                    <a:pt x="183047" y="55815"/>
                  </a:lnTo>
                  <a:lnTo>
                    <a:pt x="169908" y="51229"/>
                  </a:lnTo>
                  <a:lnTo>
                    <a:pt x="156582" y="48406"/>
                  </a:lnTo>
                  <a:lnTo>
                    <a:pt x="98576" y="55143"/>
                  </a:lnTo>
                  <a:lnTo>
                    <a:pt x="51897" y="81568"/>
                  </a:lnTo>
                  <a:lnTo>
                    <a:pt x="20659" y="110397"/>
                  </a:lnTo>
                  <a:lnTo>
                    <a:pt x="8976" y="124346"/>
                  </a:lnTo>
                  <a:lnTo>
                    <a:pt x="0" y="117935"/>
                  </a:lnTo>
                  <a:lnTo>
                    <a:pt x="13228" y="101973"/>
                  </a:lnTo>
                  <a:lnTo>
                    <a:pt x="46411" y="71559"/>
                  </a:lnTo>
                  <a:lnTo>
                    <a:pt x="95891" y="44243"/>
                  </a:lnTo>
                  <a:lnTo>
                    <a:pt x="158007" y="37578"/>
                  </a:lnTo>
                  <a:lnTo>
                    <a:pt x="172693" y="40692"/>
                  </a:lnTo>
                  <a:lnTo>
                    <a:pt x="187125" y="45717"/>
                  </a:lnTo>
                  <a:lnTo>
                    <a:pt x="201104" y="52585"/>
                  </a:lnTo>
                  <a:lnTo>
                    <a:pt x="214428" y="61229"/>
                  </a:lnTo>
                  <a:lnTo>
                    <a:pt x="234751" y="75165"/>
                  </a:lnTo>
                  <a:lnTo>
                    <a:pt x="263956" y="91826"/>
                  </a:lnTo>
                  <a:lnTo>
                    <a:pt x="298959" y="106510"/>
                  </a:lnTo>
                  <a:lnTo>
                    <a:pt x="336673" y="114516"/>
                  </a:lnTo>
                  <a:lnTo>
                    <a:pt x="353572" y="114426"/>
                  </a:lnTo>
                  <a:lnTo>
                    <a:pt x="401358" y="97276"/>
                  </a:lnTo>
                  <a:lnTo>
                    <a:pt x="432674" y="69506"/>
                  </a:lnTo>
                  <a:lnTo>
                    <a:pt x="444528" y="57525"/>
                  </a:lnTo>
                  <a:lnTo>
                    <a:pt x="448375" y="53678"/>
                  </a:lnTo>
                  <a:lnTo>
                    <a:pt x="501305" y="16402"/>
                  </a:lnTo>
                  <a:lnTo>
                    <a:pt x="536991" y="10180"/>
                  </a:lnTo>
                  <a:lnTo>
                    <a:pt x="579596" y="20053"/>
                  </a:lnTo>
                  <a:lnTo>
                    <a:pt x="602680" y="28608"/>
                  </a:lnTo>
                  <a:lnTo>
                    <a:pt x="630372" y="32395"/>
                  </a:lnTo>
                  <a:lnTo>
                    <a:pt x="665410" y="27767"/>
                  </a:lnTo>
                  <a:lnTo>
                    <a:pt x="710533" y="11077"/>
                  </a:lnTo>
                  <a:lnTo>
                    <a:pt x="729451" y="3682"/>
                  </a:lnTo>
                  <a:lnTo>
                    <a:pt x="751174" y="0"/>
                  </a:lnTo>
                  <a:lnTo>
                    <a:pt x="775409" y="3103"/>
                  </a:lnTo>
                  <a:lnTo>
                    <a:pt x="801861" y="16064"/>
                  </a:lnTo>
                  <a:lnTo>
                    <a:pt x="795592" y="25182"/>
                  </a:lnTo>
                  <a:lnTo>
                    <a:pt x="772637" y="13838"/>
                  </a:lnTo>
                  <a:lnTo>
                    <a:pt x="751620" y="11041"/>
                  </a:lnTo>
                  <a:lnTo>
                    <a:pt x="732499" y="14283"/>
                  </a:lnTo>
                  <a:lnTo>
                    <a:pt x="715235" y="21051"/>
                  </a:lnTo>
                  <a:lnTo>
                    <a:pt x="667182" y="38804"/>
                  </a:lnTo>
                  <a:lnTo>
                    <a:pt x="629695" y="43615"/>
                  </a:lnTo>
                  <a:lnTo>
                    <a:pt x="599928" y="39423"/>
                  </a:lnTo>
                  <a:lnTo>
                    <a:pt x="575037" y="30169"/>
                  </a:lnTo>
                  <a:lnTo>
                    <a:pt x="538133" y="21224"/>
                  </a:lnTo>
                  <a:lnTo>
                    <a:pt x="481690" y="38865"/>
                  </a:lnTo>
                  <a:lnTo>
                    <a:pt x="452222" y="65361"/>
                  </a:lnTo>
                  <a:lnTo>
                    <a:pt x="440120" y="77603"/>
                  </a:lnTo>
                  <a:lnTo>
                    <a:pt x="428499" y="88923"/>
                  </a:lnTo>
                  <a:lnTo>
                    <a:pt x="392838" y="114689"/>
                  </a:lnTo>
                  <a:lnTo>
                    <a:pt x="361159" y="124387"/>
                  </a:lnTo>
                  <a:lnTo>
                    <a:pt x="344651" y="125629"/>
                  </a:lnTo>
                  <a:close/>
                </a:path>
              </a:pathLst>
            </a:custGeom>
            <a:solidFill>
              <a:srgbClr val="00BF57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8" name="Graphic 65">
              <a:extLst>
                <a:ext uri="{FF2B5EF4-FFF2-40B4-BE49-F238E27FC236}">
                  <a16:creationId xmlns:a16="http://schemas.microsoft.com/office/drawing/2014/main" id="{F57174FC-FA4A-41E2-98F3-52F662A537CF}"/>
                </a:ext>
              </a:extLst>
            </p:cNvPr>
            <p:cNvSpPr/>
            <p:nvPr/>
          </p:nvSpPr>
          <p:spPr>
            <a:xfrm>
              <a:off x="916127" y="566921"/>
              <a:ext cx="779780" cy="334010"/>
            </a:xfrm>
            <a:custGeom>
              <a:avLst/>
              <a:gdLst/>
              <a:ahLst/>
              <a:cxnLst/>
              <a:rect l="l" t="t" r="r" b="b"/>
              <a:pathLst>
                <a:path w="779780" h="334010">
                  <a:moveTo>
                    <a:pt x="18948" y="293928"/>
                  </a:moveTo>
                  <a:lnTo>
                    <a:pt x="7835" y="293928"/>
                  </a:lnTo>
                  <a:lnTo>
                    <a:pt x="7835" y="333679"/>
                  </a:lnTo>
                  <a:lnTo>
                    <a:pt x="18948" y="333679"/>
                  </a:lnTo>
                  <a:lnTo>
                    <a:pt x="18948" y="293928"/>
                  </a:lnTo>
                  <a:close/>
                </a:path>
                <a:path w="779780" h="334010">
                  <a:moveTo>
                    <a:pt x="18948" y="214287"/>
                  </a:moveTo>
                  <a:lnTo>
                    <a:pt x="7835" y="214287"/>
                  </a:lnTo>
                  <a:lnTo>
                    <a:pt x="7835" y="254038"/>
                  </a:lnTo>
                  <a:lnTo>
                    <a:pt x="18948" y="254038"/>
                  </a:lnTo>
                  <a:lnTo>
                    <a:pt x="18948" y="214287"/>
                  </a:lnTo>
                  <a:close/>
                </a:path>
                <a:path w="779780" h="334010">
                  <a:moveTo>
                    <a:pt x="18948" y="134785"/>
                  </a:moveTo>
                  <a:lnTo>
                    <a:pt x="7835" y="134785"/>
                  </a:lnTo>
                  <a:lnTo>
                    <a:pt x="7835" y="174536"/>
                  </a:lnTo>
                  <a:lnTo>
                    <a:pt x="18948" y="174536"/>
                  </a:lnTo>
                  <a:lnTo>
                    <a:pt x="18948" y="134785"/>
                  </a:lnTo>
                  <a:close/>
                </a:path>
                <a:path w="779780" h="334010">
                  <a:moveTo>
                    <a:pt x="27063" y="99936"/>
                  </a:moveTo>
                  <a:lnTo>
                    <a:pt x="15328" y="88188"/>
                  </a:lnTo>
                  <a:lnTo>
                    <a:pt x="11734" y="88188"/>
                  </a:lnTo>
                  <a:lnTo>
                    <a:pt x="0" y="99936"/>
                  </a:lnTo>
                  <a:lnTo>
                    <a:pt x="0" y="103517"/>
                  </a:lnTo>
                  <a:lnTo>
                    <a:pt x="11734" y="115265"/>
                  </a:lnTo>
                  <a:lnTo>
                    <a:pt x="15328" y="115265"/>
                  </a:lnTo>
                  <a:lnTo>
                    <a:pt x="27063" y="103517"/>
                  </a:lnTo>
                  <a:lnTo>
                    <a:pt x="27063" y="101727"/>
                  </a:lnTo>
                  <a:lnTo>
                    <a:pt x="27063" y="99936"/>
                  </a:lnTo>
                  <a:close/>
                </a:path>
                <a:path w="779780" h="334010">
                  <a:moveTo>
                    <a:pt x="195326" y="293928"/>
                  </a:moveTo>
                  <a:lnTo>
                    <a:pt x="184213" y="293928"/>
                  </a:lnTo>
                  <a:lnTo>
                    <a:pt x="184213" y="333679"/>
                  </a:lnTo>
                  <a:lnTo>
                    <a:pt x="195326" y="333679"/>
                  </a:lnTo>
                  <a:lnTo>
                    <a:pt x="195326" y="293928"/>
                  </a:lnTo>
                  <a:close/>
                </a:path>
                <a:path w="779780" h="334010">
                  <a:moveTo>
                    <a:pt x="195326" y="214287"/>
                  </a:moveTo>
                  <a:lnTo>
                    <a:pt x="184213" y="214287"/>
                  </a:lnTo>
                  <a:lnTo>
                    <a:pt x="184213" y="254038"/>
                  </a:lnTo>
                  <a:lnTo>
                    <a:pt x="195326" y="254038"/>
                  </a:lnTo>
                  <a:lnTo>
                    <a:pt x="195326" y="214287"/>
                  </a:lnTo>
                  <a:close/>
                </a:path>
                <a:path w="779780" h="334010">
                  <a:moveTo>
                    <a:pt x="195326" y="134785"/>
                  </a:moveTo>
                  <a:lnTo>
                    <a:pt x="184213" y="134785"/>
                  </a:lnTo>
                  <a:lnTo>
                    <a:pt x="184213" y="174536"/>
                  </a:lnTo>
                  <a:lnTo>
                    <a:pt x="195326" y="174536"/>
                  </a:lnTo>
                  <a:lnTo>
                    <a:pt x="195326" y="134785"/>
                  </a:lnTo>
                  <a:close/>
                </a:path>
                <a:path w="779780" h="334010">
                  <a:moveTo>
                    <a:pt x="203314" y="59182"/>
                  </a:moveTo>
                  <a:lnTo>
                    <a:pt x="191566" y="47447"/>
                  </a:lnTo>
                  <a:lnTo>
                    <a:pt x="187985" y="47447"/>
                  </a:lnTo>
                  <a:lnTo>
                    <a:pt x="176237" y="59182"/>
                  </a:lnTo>
                  <a:lnTo>
                    <a:pt x="176237" y="62776"/>
                  </a:lnTo>
                  <a:lnTo>
                    <a:pt x="184213" y="73329"/>
                  </a:lnTo>
                  <a:lnTo>
                    <a:pt x="184213" y="95034"/>
                  </a:lnTo>
                  <a:lnTo>
                    <a:pt x="195326" y="95034"/>
                  </a:lnTo>
                  <a:lnTo>
                    <a:pt x="195326" y="73329"/>
                  </a:lnTo>
                  <a:lnTo>
                    <a:pt x="196608" y="72796"/>
                  </a:lnTo>
                  <a:lnTo>
                    <a:pt x="203314" y="62776"/>
                  </a:lnTo>
                  <a:lnTo>
                    <a:pt x="203314" y="60985"/>
                  </a:lnTo>
                  <a:lnTo>
                    <a:pt x="203314" y="59182"/>
                  </a:lnTo>
                  <a:close/>
                </a:path>
                <a:path w="779780" h="334010">
                  <a:moveTo>
                    <a:pt x="351345" y="293928"/>
                  </a:moveTo>
                  <a:lnTo>
                    <a:pt x="340233" y="293928"/>
                  </a:lnTo>
                  <a:lnTo>
                    <a:pt x="340233" y="333679"/>
                  </a:lnTo>
                  <a:lnTo>
                    <a:pt x="351345" y="333679"/>
                  </a:lnTo>
                  <a:lnTo>
                    <a:pt x="351345" y="293928"/>
                  </a:lnTo>
                  <a:close/>
                </a:path>
                <a:path w="779780" h="334010">
                  <a:moveTo>
                    <a:pt x="351345" y="214287"/>
                  </a:moveTo>
                  <a:lnTo>
                    <a:pt x="340233" y="214287"/>
                  </a:lnTo>
                  <a:lnTo>
                    <a:pt x="340233" y="254038"/>
                  </a:lnTo>
                  <a:lnTo>
                    <a:pt x="351345" y="254038"/>
                  </a:lnTo>
                  <a:lnTo>
                    <a:pt x="351345" y="214287"/>
                  </a:lnTo>
                  <a:close/>
                </a:path>
                <a:path w="779780" h="334010">
                  <a:moveTo>
                    <a:pt x="351345" y="134785"/>
                  </a:moveTo>
                  <a:lnTo>
                    <a:pt x="340233" y="134785"/>
                  </a:lnTo>
                  <a:lnTo>
                    <a:pt x="340233" y="174536"/>
                  </a:lnTo>
                  <a:lnTo>
                    <a:pt x="351345" y="174536"/>
                  </a:lnTo>
                  <a:lnTo>
                    <a:pt x="351345" y="134785"/>
                  </a:lnTo>
                  <a:close/>
                </a:path>
                <a:path w="779780" h="334010">
                  <a:moveTo>
                    <a:pt x="359321" y="111188"/>
                  </a:moveTo>
                  <a:lnTo>
                    <a:pt x="347586" y="99453"/>
                  </a:lnTo>
                  <a:lnTo>
                    <a:pt x="343992" y="99453"/>
                  </a:lnTo>
                  <a:lnTo>
                    <a:pt x="332257" y="111188"/>
                  </a:lnTo>
                  <a:lnTo>
                    <a:pt x="332257" y="114782"/>
                  </a:lnTo>
                  <a:lnTo>
                    <a:pt x="343992" y="126517"/>
                  </a:lnTo>
                  <a:lnTo>
                    <a:pt x="347586" y="126517"/>
                  </a:lnTo>
                  <a:lnTo>
                    <a:pt x="359321" y="114782"/>
                  </a:lnTo>
                  <a:lnTo>
                    <a:pt x="359321" y="112979"/>
                  </a:lnTo>
                  <a:lnTo>
                    <a:pt x="359321" y="111188"/>
                  </a:lnTo>
                  <a:close/>
                </a:path>
                <a:path w="779780" h="334010">
                  <a:moveTo>
                    <a:pt x="495960" y="293928"/>
                  </a:moveTo>
                  <a:lnTo>
                    <a:pt x="484847" y="293928"/>
                  </a:lnTo>
                  <a:lnTo>
                    <a:pt x="484847" y="333679"/>
                  </a:lnTo>
                  <a:lnTo>
                    <a:pt x="495960" y="333679"/>
                  </a:lnTo>
                  <a:lnTo>
                    <a:pt x="495960" y="293928"/>
                  </a:lnTo>
                  <a:close/>
                </a:path>
                <a:path w="779780" h="334010">
                  <a:moveTo>
                    <a:pt x="495960" y="214287"/>
                  </a:moveTo>
                  <a:lnTo>
                    <a:pt x="484847" y="214287"/>
                  </a:lnTo>
                  <a:lnTo>
                    <a:pt x="484847" y="254038"/>
                  </a:lnTo>
                  <a:lnTo>
                    <a:pt x="495960" y="254038"/>
                  </a:lnTo>
                  <a:lnTo>
                    <a:pt x="495960" y="214287"/>
                  </a:lnTo>
                  <a:close/>
                </a:path>
                <a:path w="779780" h="334010">
                  <a:moveTo>
                    <a:pt x="495960" y="134785"/>
                  </a:moveTo>
                  <a:lnTo>
                    <a:pt x="484847" y="134785"/>
                  </a:lnTo>
                  <a:lnTo>
                    <a:pt x="484847" y="174536"/>
                  </a:lnTo>
                  <a:lnTo>
                    <a:pt x="495960" y="174536"/>
                  </a:lnTo>
                  <a:lnTo>
                    <a:pt x="495960" y="134785"/>
                  </a:lnTo>
                  <a:close/>
                </a:path>
                <a:path w="779780" h="334010">
                  <a:moveTo>
                    <a:pt x="495960" y="55283"/>
                  </a:moveTo>
                  <a:lnTo>
                    <a:pt x="484847" y="55283"/>
                  </a:lnTo>
                  <a:lnTo>
                    <a:pt x="484847" y="95034"/>
                  </a:lnTo>
                  <a:lnTo>
                    <a:pt x="495960" y="95034"/>
                  </a:lnTo>
                  <a:lnTo>
                    <a:pt x="495960" y="55283"/>
                  </a:lnTo>
                  <a:close/>
                </a:path>
                <a:path w="779780" h="334010">
                  <a:moveTo>
                    <a:pt x="503936" y="22999"/>
                  </a:moveTo>
                  <a:lnTo>
                    <a:pt x="492201" y="11252"/>
                  </a:lnTo>
                  <a:lnTo>
                    <a:pt x="488607" y="11252"/>
                  </a:lnTo>
                  <a:lnTo>
                    <a:pt x="476859" y="22999"/>
                  </a:lnTo>
                  <a:lnTo>
                    <a:pt x="476859" y="26581"/>
                  </a:lnTo>
                  <a:lnTo>
                    <a:pt x="488607" y="38328"/>
                  </a:lnTo>
                  <a:lnTo>
                    <a:pt x="492201" y="38328"/>
                  </a:lnTo>
                  <a:lnTo>
                    <a:pt x="503936" y="26581"/>
                  </a:lnTo>
                  <a:lnTo>
                    <a:pt x="503936" y="24790"/>
                  </a:lnTo>
                  <a:lnTo>
                    <a:pt x="503936" y="22999"/>
                  </a:lnTo>
                  <a:close/>
                </a:path>
                <a:path w="779780" h="334010">
                  <a:moveTo>
                    <a:pt x="642848" y="293928"/>
                  </a:moveTo>
                  <a:lnTo>
                    <a:pt x="631736" y="293928"/>
                  </a:lnTo>
                  <a:lnTo>
                    <a:pt x="631736" y="333679"/>
                  </a:lnTo>
                  <a:lnTo>
                    <a:pt x="642848" y="333679"/>
                  </a:lnTo>
                  <a:lnTo>
                    <a:pt x="642848" y="293928"/>
                  </a:lnTo>
                  <a:close/>
                </a:path>
                <a:path w="779780" h="334010">
                  <a:moveTo>
                    <a:pt x="642848" y="214287"/>
                  </a:moveTo>
                  <a:lnTo>
                    <a:pt x="631736" y="214287"/>
                  </a:lnTo>
                  <a:lnTo>
                    <a:pt x="631736" y="254038"/>
                  </a:lnTo>
                  <a:lnTo>
                    <a:pt x="642848" y="254038"/>
                  </a:lnTo>
                  <a:lnTo>
                    <a:pt x="642848" y="214287"/>
                  </a:lnTo>
                  <a:close/>
                </a:path>
                <a:path w="779780" h="334010">
                  <a:moveTo>
                    <a:pt x="642848" y="134785"/>
                  </a:moveTo>
                  <a:lnTo>
                    <a:pt x="631736" y="134785"/>
                  </a:lnTo>
                  <a:lnTo>
                    <a:pt x="631736" y="174536"/>
                  </a:lnTo>
                  <a:lnTo>
                    <a:pt x="642848" y="174536"/>
                  </a:lnTo>
                  <a:lnTo>
                    <a:pt x="642848" y="134785"/>
                  </a:lnTo>
                  <a:close/>
                </a:path>
                <a:path w="779780" h="334010">
                  <a:moveTo>
                    <a:pt x="642848" y="55283"/>
                  </a:moveTo>
                  <a:lnTo>
                    <a:pt x="631736" y="55283"/>
                  </a:lnTo>
                  <a:lnTo>
                    <a:pt x="631736" y="95034"/>
                  </a:lnTo>
                  <a:lnTo>
                    <a:pt x="642848" y="95034"/>
                  </a:lnTo>
                  <a:lnTo>
                    <a:pt x="642848" y="55283"/>
                  </a:lnTo>
                  <a:close/>
                </a:path>
                <a:path w="779780" h="334010">
                  <a:moveTo>
                    <a:pt x="650824" y="36537"/>
                  </a:moveTo>
                  <a:lnTo>
                    <a:pt x="639089" y="24790"/>
                  </a:lnTo>
                  <a:lnTo>
                    <a:pt x="635495" y="24790"/>
                  </a:lnTo>
                  <a:lnTo>
                    <a:pt x="623760" y="36537"/>
                  </a:lnTo>
                  <a:lnTo>
                    <a:pt x="623760" y="40119"/>
                  </a:lnTo>
                  <a:lnTo>
                    <a:pt x="635495" y="51866"/>
                  </a:lnTo>
                  <a:lnTo>
                    <a:pt x="639089" y="51866"/>
                  </a:lnTo>
                  <a:lnTo>
                    <a:pt x="650824" y="40119"/>
                  </a:lnTo>
                  <a:lnTo>
                    <a:pt x="650824" y="38328"/>
                  </a:lnTo>
                  <a:lnTo>
                    <a:pt x="650824" y="36537"/>
                  </a:lnTo>
                  <a:close/>
                </a:path>
                <a:path w="779780" h="334010">
                  <a:moveTo>
                    <a:pt x="771652" y="293928"/>
                  </a:moveTo>
                  <a:lnTo>
                    <a:pt x="760539" y="293928"/>
                  </a:lnTo>
                  <a:lnTo>
                    <a:pt x="760539" y="333679"/>
                  </a:lnTo>
                  <a:lnTo>
                    <a:pt x="771652" y="333679"/>
                  </a:lnTo>
                  <a:lnTo>
                    <a:pt x="771652" y="293928"/>
                  </a:lnTo>
                  <a:close/>
                </a:path>
                <a:path w="779780" h="334010">
                  <a:moveTo>
                    <a:pt x="771652" y="214287"/>
                  </a:moveTo>
                  <a:lnTo>
                    <a:pt x="760539" y="214287"/>
                  </a:lnTo>
                  <a:lnTo>
                    <a:pt x="760539" y="254038"/>
                  </a:lnTo>
                  <a:lnTo>
                    <a:pt x="771652" y="254038"/>
                  </a:lnTo>
                  <a:lnTo>
                    <a:pt x="771652" y="214287"/>
                  </a:lnTo>
                  <a:close/>
                </a:path>
                <a:path w="779780" h="334010">
                  <a:moveTo>
                    <a:pt x="771652" y="134785"/>
                  </a:moveTo>
                  <a:lnTo>
                    <a:pt x="760539" y="134785"/>
                  </a:lnTo>
                  <a:lnTo>
                    <a:pt x="760539" y="174536"/>
                  </a:lnTo>
                  <a:lnTo>
                    <a:pt x="771652" y="174536"/>
                  </a:lnTo>
                  <a:lnTo>
                    <a:pt x="771652" y="134785"/>
                  </a:lnTo>
                  <a:close/>
                </a:path>
                <a:path w="779780" h="334010">
                  <a:moveTo>
                    <a:pt x="771652" y="55283"/>
                  </a:moveTo>
                  <a:lnTo>
                    <a:pt x="760539" y="55283"/>
                  </a:lnTo>
                  <a:lnTo>
                    <a:pt x="760539" y="95034"/>
                  </a:lnTo>
                  <a:lnTo>
                    <a:pt x="771652" y="95034"/>
                  </a:lnTo>
                  <a:lnTo>
                    <a:pt x="771652" y="55283"/>
                  </a:lnTo>
                  <a:close/>
                </a:path>
                <a:path w="779780" h="334010">
                  <a:moveTo>
                    <a:pt x="779627" y="11734"/>
                  </a:moveTo>
                  <a:lnTo>
                    <a:pt x="767892" y="0"/>
                  </a:lnTo>
                  <a:lnTo>
                    <a:pt x="764298" y="0"/>
                  </a:lnTo>
                  <a:lnTo>
                    <a:pt x="752563" y="11734"/>
                  </a:lnTo>
                  <a:lnTo>
                    <a:pt x="752563" y="15328"/>
                  </a:lnTo>
                  <a:lnTo>
                    <a:pt x="764298" y="27076"/>
                  </a:lnTo>
                  <a:lnTo>
                    <a:pt x="767892" y="27076"/>
                  </a:lnTo>
                  <a:lnTo>
                    <a:pt x="779627" y="15328"/>
                  </a:lnTo>
                  <a:lnTo>
                    <a:pt x="779627" y="13538"/>
                  </a:lnTo>
                  <a:lnTo>
                    <a:pt x="779627" y="11734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29" name="Graphic 66">
              <a:extLst>
                <a:ext uri="{FF2B5EF4-FFF2-40B4-BE49-F238E27FC236}">
                  <a16:creationId xmlns:a16="http://schemas.microsoft.com/office/drawing/2014/main" id="{F804358F-AA3A-49B5-B0B0-DACE11C7D525}"/>
                </a:ext>
              </a:extLst>
            </p:cNvPr>
            <p:cNvSpPr/>
            <p:nvPr/>
          </p:nvSpPr>
          <p:spPr>
            <a:xfrm>
              <a:off x="990" y="989361"/>
              <a:ext cx="551815" cy="821690"/>
            </a:xfrm>
            <a:custGeom>
              <a:avLst/>
              <a:gdLst/>
              <a:ahLst/>
              <a:cxnLst/>
              <a:rect l="l" t="t" r="r" b="b"/>
              <a:pathLst>
                <a:path w="551815" h="821690">
                  <a:moveTo>
                    <a:pt x="145757" y="770801"/>
                  </a:moveTo>
                  <a:lnTo>
                    <a:pt x="24218" y="759688"/>
                  </a:lnTo>
                  <a:lnTo>
                    <a:pt x="0" y="790752"/>
                  </a:lnTo>
                  <a:lnTo>
                    <a:pt x="4965" y="795578"/>
                  </a:lnTo>
                  <a:lnTo>
                    <a:pt x="19875" y="806208"/>
                  </a:lnTo>
                  <a:lnTo>
                    <a:pt x="44716" y="816838"/>
                  </a:lnTo>
                  <a:lnTo>
                    <a:pt x="79502" y="821664"/>
                  </a:lnTo>
                  <a:lnTo>
                    <a:pt x="112217" y="818908"/>
                  </a:lnTo>
                  <a:lnTo>
                    <a:pt x="132499" y="812838"/>
                  </a:lnTo>
                  <a:lnTo>
                    <a:pt x="142862" y="806767"/>
                  </a:lnTo>
                  <a:lnTo>
                    <a:pt x="145757" y="803998"/>
                  </a:lnTo>
                  <a:lnTo>
                    <a:pt x="145757" y="770801"/>
                  </a:lnTo>
                  <a:close/>
                </a:path>
                <a:path w="551815" h="821690">
                  <a:moveTo>
                    <a:pt x="466191" y="799592"/>
                  </a:moveTo>
                  <a:lnTo>
                    <a:pt x="459486" y="779640"/>
                  </a:lnTo>
                  <a:lnTo>
                    <a:pt x="340093" y="775220"/>
                  </a:lnTo>
                  <a:lnTo>
                    <a:pt x="329260" y="799592"/>
                  </a:lnTo>
                  <a:lnTo>
                    <a:pt x="332994" y="803363"/>
                  </a:lnTo>
                  <a:lnTo>
                    <a:pt x="345833" y="811479"/>
                  </a:lnTo>
                  <a:lnTo>
                    <a:pt x="370255" y="819175"/>
                  </a:lnTo>
                  <a:lnTo>
                    <a:pt x="408762" y="821664"/>
                  </a:lnTo>
                  <a:lnTo>
                    <a:pt x="416496" y="821004"/>
                  </a:lnTo>
                  <a:lnTo>
                    <a:pt x="434162" y="818057"/>
                  </a:lnTo>
                  <a:lnTo>
                    <a:pt x="453491" y="811390"/>
                  </a:lnTo>
                  <a:lnTo>
                    <a:pt x="466191" y="799592"/>
                  </a:lnTo>
                  <a:close/>
                </a:path>
                <a:path w="551815" h="821690">
                  <a:moveTo>
                    <a:pt x="551675" y="52717"/>
                  </a:moveTo>
                  <a:lnTo>
                    <a:pt x="524459" y="0"/>
                  </a:lnTo>
                  <a:lnTo>
                    <a:pt x="197332" y="6845"/>
                  </a:lnTo>
                  <a:lnTo>
                    <a:pt x="151460" y="59270"/>
                  </a:lnTo>
                  <a:lnTo>
                    <a:pt x="182194" y="94615"/>
                  </a:lnTo>
                  <a:lnTo>
                    <a:pt x="261772" y="107200"/>
                  </a:lnTo>
                  <a:lnTo>
                    <a:pt x="343636" y="107264"/>
                  </a:lnTo>
                  <a:lnTo>
                    <a:pt x="381266" y="105016"/>
                  </a:lnTo>
                  <a:lnTo>
                    <a:pt x="484949" y="92811"/>
                  </a:lnTo>
                  <a:lnTo>
                    <a:pt x="534962" y="75285"/>
                  </a:lnTo>
                  <a:lnTo>
                    <a:pt x="550735" y="59550"/>
                  </a:lnTo>
                  <a:lnTo>
                    <a:pt x="551675" y="52717"/>
                  </a:lnTo>
                  <a:close/>
                </a:path>
              </a:pathLst>
            </a:custGeom>
            <a:solidFill>
              <a:srgbClr val="00BF57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pic>
          <p:nvPicPr>
            <p:cNvPr id="30" name="Image 67">
              <a:extLst>
                <a:ext uri="{FF2B5EF4-FFF2-40B4-BE49-F238E27FC236}">
                  <a16:creationId xmlns:a16="http://schemas.microsoft.com/office/drawing/2014/main" id="{174CD5C7-66A1-40FD-9FFA-E73A6FF565A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6" y="1730669"/>
              <a:ext cx="120963" cy="173252"/>
            </a:xfrm>
            <a:prstGeom prst="rect">
              <a:avLst/>
            </a:prstGeom>
          </p:spPr>
        </p:pic>
        <p:pic>
          <p:nvPicPr>
            <p:cNvPr id="31" name="Image 68">
              <a:extLst>
                <a:ext uri="{FF2B5EF4-FFF2-40B4-BE49-F238E27FC236}">
                  <a16:creationId xmlns:a16="http://schemas.microsoft.com/office/drawing/2014/main" id="{4FBA050C-0D22-4FAD-A472-C44EF63DCBB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512" y="1733518"/>
              <a:ext cx="198898" cy="170402"/>
            </a:xfrm>
            <a:prstGeom prst="rect">
              <a:avLst/>
            </a:prstGeom>
          </p:spPr>
        </p:pic>
        <p:sp>
          <p:nvSpPr>
            <p:cNvPr id="32" name="Graphic 69">
              <a:extLst>
                <a:ext uri="{FF2B5EF4-FFF2-40B4-BE49-F238E27FC236}">
                  <a16:creationId xmlns:a16="http://schemas.microsoft.com/office/drawing/2014/main" id="{14D54F41-61A4-4F32-A3C2-DBF82202CF11}"/>
                </a:ext>
              </a:extLst>
            </p:cNvPr>
            <p:cNvSpPr/>
            <p:nvPr/>
          </p:nvSpPr>
          <p:spPr>
            <a:xfrm>
              <a:off x="0" y="959155"/>
              <a:ext cx="506730" cy="835660"/>
            </a:xfrm>
            <a:custGeom>
              <a:avLst/>
              <a:gdLst/>
              <a:ahLst/>
              <a:cxnLst/>
              <a:rect l="l" t="t" r="r" b="b"/>
              <a:pathLst>
                <a:path w="506730" h="835660">
                  <a:moveTo>
                    <a:pt x="145896" y="835058"/>
                  </a:moveTo>
                  <a:lnTo>
                    <a:pt x="135762" y="828132"/>
                  </a:lnTo>
                  <a:lnTo>
                    <a:pt x="106715" y="815449"/>
                  </a:lnTo>
                  <a:lnTo>
                    <a:pt x="60784" y="809151"/>
                  </a:lnTo>
                  <a:lnTo>
                    <a:pt x="0" y="821380"/>
                  </a:lnTo>
                  <a:lnTo>
                    <a:pt x="233947" y="0"/>
                  </a:lnTo>
                  <a:lnTo>
                    <a:pt x="506648" y="0"/>
                  </a:lnTo>
                  <a:lnTo>
                    <a:pt x="467894" y="830641"/>
                  </a:lnTo>
                  <a:lnTo>
                    <a:pt x="456525" y="824690"/>
                  </a:lnTo>
                  <a:lnTo>
                    <a:pt x="425988" y="814773"/>
                  </a:lnTo>
                  <a:lnTo>
                    <a:pt x="381640" y="812789"/>
                  </a:lnTo>
                  <a:lnTo>
                    <a:pt x="328837" y="830641"/>
                  </a:lnTo>
                  <a:lnTo>
                    <a:pt x="334821" y="196333"/>
                  </a:lnTo>
                  <a:lnTo>
                    <a:pt x="145896" y="835058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33" name="Graphic 70">
              <a:extLst>
                <a:ext uri="{FF2B5EF4-FFF2-40B4-BE49-F238E27FC236}">
                  <a16:creationId xmlns:a16="http://schemas.microsoft.com/office/drawing/2014/main" id="{106B6858-C153-4A03-8EE5-82B3FCFD7957}"/>
                </a:ext>
              </a:extLst>
            </p:cNvPr>
            <p:cNvSpPr/>
            <p:nvPr/>
          </p:nvSpPr>
          <p:spPr>
            <a:xfrm>
              <a:off x="615643" y="426433"/>
              <a:ext cx="308610" cy="340360"/>
            </a:xfrm>
            <a:custGeom>
              <a:avLst/>
              <a:gdLst/>
              <a:ahLst/>
              <a:cxnLst/>
              <a:rect l="l" t="t" r="r" b="b"/>
              <a:pathLst>
                <a:path w="308610" h="340360">
                  <a:moveTo>
                    <a:pt x="0" y="340235"/>
                  </a:moveTo>
                  <a:lnTo>
                    <a:pt x="16384" y="248052"/>
                  </a:lnTo>
                  <a:lnTo>
                    <a:pt x="62120" y="248052"/>
                  </a:lnTo>
                  <a:lnTo>
                    <a:pt x="186217" y="0"/>
                  </a:lnTo>
                  <a:lnTo>
                    <a:pt x="308462" y="0"/>
                  </a:lnTo>
                  <a:lnTo>
                    <a:pt x="305172" y="4962"/>
                  </a:lnTo>
                  <a:lnTo>
                    <a:pt x="292932" y="16188"/>
                  </a:lnTo>
                  <a:lnTo>
                    <a:pt x="268190" y="28190"/>
                  </a:lnTo>
                  <a:lnTo>
                    <a:pt x="227393" y="35476"/>
                  </a:lnTo>
                  <a:lnTo>
                    <a:pt x="133785" y="303476"/>
                  </a:lnTo>
                  <a:lnTo>
                    <a:pt x="127283" y="315809"/>
                  </a:lnTo>
                  <a:lnTo>
                    <a:pt x="117668" y="325524"/>
                  </a:lnTo>
                  <a:lnTo>
                    <a:pt x="105675" y="332087"/>
                  </a:lnTo>
                  <a:lnTo>
                    <a:pt x="92040" y="334963"/>
                  </a:lnTo>
                  <a:lnTo>
                    <a:pt x="0" y="3402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34" name="Graphic 71">
              <a:extLst>
                <a:ext uri="{FF2B5EF4-FFF2-40B4-BE49-F238E27FC236}">
                  <a16:creationId xmlns:a16="http://schemas.microsoft.com/office/drawing/2014/main" id="{B6A06CCA-2C8C-4023-BA61-156A827E0F65}"/>
                </a:ext>
              </a:extLst>
            </p:cNvPr>
            <p:cNvSpPr/>
            <p:nvPr/>
          </p:nvSpPr>
          <p:spPr>
            <a:xfrm>
              <a:off x="608947" y="421019"/>
              <a:ext cx="323850" cy="351790"/>
            </a:xfrm>
            <a:custGeom>
              <a:avLst/>
              <a:gdLst/>
              <a:ahLst/>
              <a:cxnLst/>
              <a:rect l="l" t="t" r="r" b="b"/>
              <a:pathLst>
                <a:path w="323850" h="351790">
                  <a:moveTo>
                    <a:pt x="0" y="351491"/>
                  </a:moveTo>
                  <a:lnTo>
                    <a:pt x="18379" y="248052"/>
                  </a:lnTo>
                  <a:lnTo>
                    <a:pt x="65254" y="248052"/>
                  </a:lnTo>
                  <a:lnTo>
                    <a:pt x="189352" y="0"/>
                  </a:lnTo>
                  <a:lnTo>
                    <a:pt x="323565" y="0"/>
                  </a:lnTo>
                  <a:lnTo>
                    <a:pt x="320003" y="7836"/>
                  </a:lnTo>
                  <a:lnTo>
                    <a:pt x="317992" y="10970"/>
                  </a:lnTo>
                  <a:lnTo>
                    <a:pt x="196191" y="10970"/>
                  </a:lnTo>
                  <a:lnTo>
                    <a:pt x="72093" y="259023"/>
                  </a:lnTo>
                  <a:lnTo>
                    <a:pt x="27640" y="259023"/>
                  </a:lnTo>
                  <a:lnTo>
                    <a:pt x="13250" y="339665"/>
                  </a:lnTo>
                  <a:lnTo>
                    <a:pt x="120256" y="339665"/>
                  </a:lnTo>
                  <a:lnTo>
                    <a:pt x="114418" y="342862"/>
                  </a:lnTo>
                  <a:lnTo>
                    <a:pt x="99164" y="346076"/>
                  </a:lnTo>
                  <a:lnTo>
                    <a:pt x="0" y="351491"/>
                  </a:lnTo>
                  <a:close/>
                </a:path>
                <a:path w="323850" h="351790">
                  <a:moveTo>
                    <a:pt x="120256" y="339665"/>
                  </a:moveTo>
                  <a:lnTo>
                    <a:pt x="13250" y="339665"/>
                  </a:lnTo>
                  <a:lnTo>
                    <a:pt x="98309" y="334821"/>
                  </a:lnTo>
                  <a:lnTo>
                    <a:pt x="110386" y="332303"/>
                  </a:lnTo>
                  <a:lnTo>
                    <a:pt x="120980" y="326539"/>
                  </a:lnTo>
                  <a:lnTo>
                    <a:pt x="129464" y="317970"/>
                  </a:lnTo>
                  <a:lnTo>
                    <a:pt x="135210" y="307038"/>
                  </a:lnTo>
                  <a:lnTo>
                    <a:pt x="229815" y="35619"/>
                  </a:lnTo>
                  <a:lnTo>
                    <a:pt x="233519" y="35334"/>
                  </a:lnTo>
                  <a:lnTo>
                    <a:pt x="260766" y="31667"/>
                  </a:lnTo>
                  <a:lnTo>
                    <a:pt x="280947" y="25449"/>
                  </a:lnTo>
                  <a:lnTo>
                    <a:pt x="295009" y="18083"/>
                  </a:lnTo>
                  <a:lnTo>
                    <a:pt x="303903" y="10970"/>
                  </a:lnTo>
                  <a:lnTo>
                    <a:pt x="317992" y="10970"/>
                  </a:lnTo>
                  <a:lnTo>
                    <a:pt x="316236" y="13706"/>
                  </a:lnTo>
                  <a:lnTo>
                    <a:pt x="303547" y="25628"/>
                  </a:lnTo>
                  <a:lnTo>
                    <a:pt x="278569" y="38270"/>
                  </a:lnTo>
                  <a:lnTo>
                    <a:pt x="237936" y="46305"/>
                  </a:lnTo>
                  <a:lnTo>
                    <a:pt x="145754" y="310885"/>
                  </a:lnTo>
                  <a:lnTo>
                    <a:pt x="138514" y="324678"/>
                  </a:lnTo>
                  <a:lnTo>
                    <a:pt x="127801" y="335533"/>
                  </a:lnTo>
                  <a:lnTo>
                    <a:pt x="120256" y="339665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pic>
          <p:nvPicPr>
            <p:cNvPr id="35" name="Image 72">
              <a:extLst>
                <a:ext uri="{FF2B5EF4-FFF2-40B4-BE49-F238E27FC236}">
                  <a16:creationId xmlns:a16="http://schemas.microsoft.com/office/drawing/2014/main" id="{3D7B4178-D922-4F9F-BBBE-3C735535133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7742" y="578172"/>
              <a:ext cx="100161" cy="106430"/>
            </a:xfrm>
            <a:prstGeom prst="rect">
              <a:avLst/>
            </a:prstGeom>
          </p:spPr>
        </p:pic>
        <p:sp>
          <p:nvSpPr>
            <p:cNvPr id="36" name="Graphic 73">
              <a:extLst>
                <a:ext uri="{FF2B5EF4-FFF2-40B4-BE49-F238E27FC236}">
                  <a16:creationId xmlns:a16="http://schemas.microsoft.com/office/drawing/2014/main" id="{664BCF8C-2AEC-4337-A8D6-1E1B6236143D}"/>
                </a:ext>
              </a:extLst>
            </p:cNvPr>
            <p:cNvSpPr/>
            <p:nvPr/>
          </p:nvSpPr>
          <p:spPr>
            <a:xfrm>
              <a:off x="119164" y="420164"/>
              <a:ext cx="160655" cy="341630"/>
            </a:xfrm>
            <a:custGeom>
              <a:avLst/>
              <a:gdLst/>
              <a:ahLst/>
              <a:cxnLst/>
              <a:rect l="l" t="t" r="r" b="b"/>
              <a:pathLst>
                <a:path w="160655" h="341630">
                  <a:moveTo>
                    <a:pt x="147552" y="341232"/>
                  </a:moveTo>
                  <a:lnTo>
                    <a:pt x="31149" y="335248"/>
                  </a:lnTo>
                  <a:lnTo>
                    <a:pt x="338" y="307786"/>
                  </a:lnTo>
                  <a:lnTo>
                    <a:pt x="0" y="300430"/>
                  </a:lnTo>
                  <a:lnTo>
                    <a:pt x="1371" y="293075"/>
                  </a:lnTo>
                  <a:lnTo>
                    <a:pt x="76029" y="43740"/>
                  </a:lnTo>
                  <a:lnTo>
                    <a:pt x="44731" y="33453"/>
                  </a:lnTo>
                  <a:lnTo>
                    <a:pt x="24719" y="22137"/>
                  </a:lnTo>
                  <a:lnTo>
                    <a:pt x="13978" y="12825"/>
                  </a:lnTo>
                  <a:lnTo>
                    <a:pt x="10489" y="8548"/>
                  </a:lnTo>
                  <a:lnTo>
                    <a:pt x="5075" y="0"/>
                  </a:lnTo>
                  <a:lnTo>
                    <a:pt x="142993" y="0"/>
                  </a:lnTo>
                  <a:lnTo>
                    <a:pt x="141066" y="11113"/>
                  </a:lnTo>
                  <a:lnTo>
                    <a:pt x="28441" y="11113"/>
                  </a:lnTo>
                  <a:lnTo>
                    <a:pt x="36765" y="16883"/>
                  </a:lnTo>
                  <a:lnTo>
                    <a:pt x="48549" y="23081"/>
                  </a:lnTo>
                  <a:lnTo>
                    <a:pt x="64205" y="29065"/>
                  </a:lnTo>
                  <a:lnTo>
                    <a:pt x="84150" y="34194"/>
                  </a:lnTo>
                  <a:lnTo>
                    <a:pt x="90134" y="35476"/>
                  </a:lnTo>
                  <a:lnTo>
                    <a:pt x="11914" y="296209"/>
                  </a:lnTo>
                  <a:lnTo>
                    <a:pt x="9919" y="302621"/>
                  </a:lnTo>
                  <a:lnTo>
                    <a:pt x="11059" y="309460"/>
                  </a:lnTo>
                  <a:lnTo>
                    <a:pt x="15049" y="315016"/>
                  </a:lnTo>
                  <a:lnTo>
                    <a:pt x="18896" y="320573"/>
                  </a:lnTo>
                  <a:lnTo>
                    <a:pt x="25022" y="323850"/>
                  </a:lnTo>
                  <a:lnTo>
                    <a:pt x="31718" y="324277"/>
                  </a:lnTo>
                  <a:lnTo>
                    <a:pt x="137864" y="329692"/>
                  </a:lnTo>
                  <a:lnTo>
                    <a:pt x="149029" y="329692"/>
                  </a:lnTo>
                  <a:lnTo>
                    <a:pt x="147552" y="341232"/>
                  </a:lnTo>
                  <a:close/>
                </a:path>
                <a:path w="160655" h="341630">
                  <a:moveTo>
                    <a:pt x="149029" y="329692"/>
                  </a:moveTo>
                  <a:lnTo>
                    <a:pt x="137864" y="329692"/>
                  </a:lnTo>
                  <a:lnTo>
                    <a:pt x="148122" y="251044"/>
                  </a:lnTo>
                  <a:lnTo>
                    <a:pt x="88424" y="251044"/>
                  </a:lnTo>
                  <a:lnTo>
                    <a:pt x="130028" y="11113"/>
                  </a:lnTo>
                  <a:lnTo>
                    <a:pt x="141066" y="11113"/>
                  </a:lnTo>
                  <a:lnTo>
                    <a:pt x="101390" y="239931"/>
                  </a:lnTo>
                  <a:lnTo>
                    <a:pt x="160518" y="239931"/>
                  </a:lnTo>
                  <a:lnTo>
                    <a:pt x="149029" y="329692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37" name="Graphic 74">
              <a:extLst>
                <a:ext uri="{FF2B5EF4-FFF2-40B4-BE49-F238E27FC236}">
                  <a16:creationId xmlns:a16="http://schemas.microsoft.com/office/drawing/2014/main" id="{78D81227-F272-4448-8F3A-58870D80DD97}"/>
                </a:ext>
              </a:extLst>
            </p:cNvPr>
            <p:cNvSpPr/>
            <p:nvPr/>
          </p:nvSpPr>
          <p:spPr>
            <a:xfrm>
              <a:off x="159004" y="660238"/>
              <a:ext cx="498475" cy="382270"/>
            </a:xfrm>
            <a:custGeom>
              <a:avLst/>
              <a:gdLst/>
              <a:ahLst/>
              <a:cxnLst/>
              <a:rect l="l" t="t" r="r" b="b"/>
              <a:pathLst>
                <a:path w="498475" h="382270">
                  <a:moveTo>
                    <a:pt x="389247" y="381838"/>
                  </a:moveTo>
                  <a:lnTo>
                    <a:pt x="350286" y="370137"/>
                  </a:lnTo>
                  <a:lnTo>
                    <a:pt x="252914" y="350636"/>
                  </a:lnTo>
                  <a:lnTo>
                    <a:pt x="126397" y="346735"/>
                  </a:lnTo>
                  <a:lnTo>
                    <a:pt x="0" y="381838"/>
                  </a:lnTo>
                  <a:lnTo>
                    <a:pt x="106857" y="125522"/>
                  </a:lnTo>
                  <a:lnTo>
                    <a:pt x="71381" y="122815"/>
                  </a:lnTo>
                  <a:lnTo>
                    <a:pt x="101728" y="0"/>
                  </a:lnTo>
                  <a:lnTo>
                    <a:pt x="264295" y="0"/>
                  </a:lnTo>
                  <a:lnTo>
                    <a:pt x="267674" y="1300"/>
                  </a:lnTo>
                  <a:lnTo>
                    <a:pt x="276690" y="4203"/>
                  </a:lnTo>
                  <a:lnTo>
                    <a:pt x="289660" y="7212"/>
                  </a:lnTo>
                  <a:lnTo>
                    <a:pt x="304901" y="8833"/>
                  </a:lnTo>
                  <a:lnTo>
                    <a:pt x="327897" y="7814"/>
                  </a:lnTo>
                  <a:lnTo>
                    <a:pt x="345150" y="4737"/>
                  </a:lnTo>
                  <a:lnTo>
                    <a:pt x="355992" y="1500"/>
                  </a:lnTo>
                  <a:lnTo>
                    <a:pt x="359754" y="0"/>
                  </a:lnTo>
                  <a:lnTo>
                    <a:pt x="498099" y="5414"/>
                  </a:lnTo>
                  <a:lnTo>
                    <a:pt x="487129" y="122672"/>
                  </a:lnTo>
                  <a:lnTo>
                    <a:pt x="406772" y="129511"/>
                  </a:lnTo>
                  <a:lnTo>
                    <a:pt x="389247" y="381838"/>
                  </a:lnTo>
                  <a:close/>
                </a:path>
              </a:pathLst>
            </a:custGeom>
            <a:solidFill>
              <a:srgbClr val="00823D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38" name="Graphic 75">
              <a:extLst>
                <a:ext uri="{FF2B5EF4-FFF2-40B4-BE49-F238E27FC236}">
                  <a16:creationId xmlns:a16="http://schemas.microsoft.com/office/drawing/2014/main" id="{7271134F-04BA-4ECF-8602-4906E7D0B12D}"/>
                </a:ext>
              </a:extLst>
            </p:cNvPr>
            <p:cNvSpPr/>
            <p:nvPr/>
          </p:nvSpPr>
          <p:spPr>
            <a:xfrm>
              <a:off x="148033" y="654682"/>
              <a:ext cx="515620" cy="400050"/>
            </a:xfrm>
            <a:custGeom>
              <a:avLst/>
              <a:gdLst/>
              <a:ahLst/>
              <a:cxnLst/>
              <a:rect l="l" t="t" r="r" b="b"/>
              <a:pathLst>
                <a:path w="515620" h="400050">
                  <a:moveTo>
                    <a:pt x="0" y="399505"/>
                  </a:moveTo>
                  <a:lnTo>
                    <a:pt x="109849" y="135923"/>
                  </a:lnTo>
                  <a:lnTo>
                    <a:pt x="75512" y="133216"/>
                  </a:lnTo>
                  <a:lnTo>
                    <a:pt x="108425" y="0"/>
                  </a:lnTo>
                  <a:lnTo>
                    <a:pt x="276548" y="0"/>
                  </a:lnTo>
                  <a:lnTo>
                    <a:pt x="277545" y="427"/>
                  </a:lnTo>
                  <a:lnTo>
                    <a:pt x="280873" y="1740"/>
                  </a:lnTo>
                  <a:lnTo>
                    <a:pt x="289531" y="4523"/>
                  </a:lnTo>
                  <a:lnTo>
                    <a:pt x="301848" y="7359"/>
                  </a:lnTo>
                  <a:lnTo>
                    <a:pt x="316156" y="8833"/>
                  </a:lnTo>
                  <a:lnTo>
                    <a:pt x="514906" y="8833"/>
                  </a:lnTo>
                  <a:lnTo>
                    <a:pt x="514695" y="11113"/>
                  </a:lnTo>
                  <a:lnTo>
                    <a:pt x="117116" y="11113"/>
                  </a:lnTo>
                  <a:lnTo>
                    <a:pt x="89475" y="123242"/>
                  </a:lnTo>
                  <a:lnTo>
                    <a:pt x="126092" y="126092"/>
                  </a:lnTo>
                  <a:lnTo>
                    <a:pt x="21941" y="375854"/>
                  </a:lnTo>
                  <a:lnTo>
                    <a:pt x="56296" y="375854"/>
                  </a:lnTo>
                  <a:lnTo>
                    <a:pt x="13820" y="392381"/>
                  </a:lnTo>
                  <a:lnTo>
                    <a:pt x="0" y="399505"/>
                  </a:lnTo>
                  <a:close/>
                </a:path>
                <a:path w="515620" h="400050">
                  <a:moveTo>
                    <a:pt x="514906" y="8833"/>
                  </a:moveTo>
                  <a:lnTo>
                    <a:pt x="316156" y="8833"/>
                  </a:lnTo>
                  <a:lnTo>
                    <a:pt x="338011" y="7842"/>
                  </a:lnTo>
                  <a:lnTo>
                    <a:pt x="354429" y="4968"/>
                  </a:lnTo>
                  <a:lnTo>
                    <a:pt x="364783" y="1961"/>
                  </a:lnTo>
                  <a:lnTo>
                    <a:pt x="368445" y="569"/>
                  </a:lnTo>
                  <a:lnTo>
                    <a:pt x="369728" y="0"/>
                  </a:lnTo>
                  <a:lnTo>
                    <a:pt x="515197" y="5699"/>
                  </a:lnTo>
                  <a:lnTo>
                    <a:pt x="514906" y="8833"/>
                  </a:lnTo>
                  <a:close/>
                </a:path>
                <a:path w="515620" h="400050">
                  <a:moveTo>
                    <a:pt x="316014" y="19946"/>
                  </a:moveTo>
                  <a:lnTo>
                    <a:pt x="302040" y="18646"/>
                  </a:lnTo>
                  <a:lnTo>
                    <a:pt x="289709" y="16064"/>
                  </a:lnTo>
                  <a:lnTo>
                    <a:pt x="280130" y="13214"/>
                  </a:lnTo>
                  <a:lnTo>
                    <a:pt x="274410" y="11113"/>
                  </a:lnTo>
                  <a:lnTo>
                    <a:pt x="372007" y="11113"/>
                  </a:lnTo>
                  <a:lnTo>
                    <a:pt x="365402" y="13495"/>
                  </a:lnTo>
                  <a:lnTo>
                    <a:pt x="353574" y="16598"/>
                  </a:lnTo>
                  <a:lnTo>
                    <a:pt x="336965" y="19167"/>
                  </a:lnTo>
                  <a:lnTo>
                    <a:pt x="316014" y="19946"/>
                  </a:lnTo>
                  <a:close/>
                </a:path>
                <a:path w="515620" h="400050">
                  <a:moveTo>
                    <a:pt x="406404" y="379843"/>
                  </a:moveTo>
                  <a:lnTo>
                    <a:pt x="395374" y="379843"/>
                  </a:lnTo>
                  <a:lnTo>
                    <a:pt x="412756" y="129939"/>
                  </a:lnTo>
                  <a:lnTo>
                    <a:pt x="493255" y="123100"/>
                  </a:lnTo>
                  <a:lnTo>
                    <a:pt x="503229" y="16242"/>
                  </a:lnTo>
                  <a:lnTo>
                    <a:pt x="372007" y="11113"/>
                  </a:lnTo>
                  <a:lnTo>
                    <a:pt x="514695" y="11113"/>
                  </a:lnTo>
                  <a:lnTo>
                    <a:pt x="503371" y="133358"/>
                  </a:lnTo>
                  <a:lnTo>
                    <a:pt x="423014" y="140197"/>
                  </a:lnTo>
                  <a:lnTo>
                    <a:pt x="406404" y="379843"/>
                  </a:lnTo>
                  <a:close/>
                </a:path>
                <a:path w="515620" h="400050">
                  <a:moveTo>
                    <a:pt x="56296" y="375854"/>
                  </a:moveTo>
                  <a:lnTo>
                    <a:pt x="21941" y="375854"/>
                  </a:lnTo>
                  <a:lnTo>
                    <a:pt x="60764" y="361105"/>
                  </a:lnTo>
                  <a:lnTo>
                    <a:pt x="101069" y="351580"/>
                  </a:lnTo>
                  <a:lnTo>
                    <a:pt x="141775" y="346462"/>
                  </a:lnTo>
                  <a:lnTo>
                    <a:pt x="181800" y="344937"/>
                  </a:lnTo>
                  <a:lnTo>
                    <a:pt x="203913" y="345366"/>
                  </a:lnTo>
                  <a:lnTo>
                    <a:pt x="225238" y="346557"/>
                  </a:lnTo>
                  <a:lnTo>
                    <a:pt x="245574" y="348363"/>
                  </a:lnTo>
                  <a:lnTo>
                    <a:pt x="264722" y="350636"/>
                  </a:lnTo>
                  <a:lnTo>
                    <a:pt x="301295" y="356620"/>
                  </a:lnTo>
                  <a:lnTo>
                    <a:pt x="201430" y="356620"/>
                  </a:lnTo>
                  <a:lnTo>
                    <a:pt x="137441" y="358104"/>
                  </a:lnTo>
                  <a:lnTo>
                    <a:pt x="73699" y="369083"/>
                  </a:lnTo>
                  <a:lnTo>
                    <a:pt x="56296" y="375854"/>
                  </a:lnTo>
                  <a:close/>
                </a:path>
                <a:path w="515620" h="400050">
                  <a:moveTo>
                    <a:pt x="405347" y="395088"/>
                  </a:moveTo>
                  <a:lnTo>
                    <a:pt x="358717" y="380861"/>
                  </a:lnTo>
                  <a:lnTo>
                    <a:pt x="315685" y="370825"/>
                  </a:lnTo>
                  <a:lnTo>
                    <a:pt x="262051" y="361802"/>
                  </a:lnTo>
                  <a:lnTo>
                    <a:pt x="201430" y="356620"/>
                  </a:lnTo>
                  <a:lnTo>
                    <a:pt x="301295" y="356620"/>
                  </a:lnTo>
                  <a:lnTo>
                    <a:pt x="308899" y="357864"/>
                  </a:lnTo>
                  <a:lnTo>
                    <a:pt x="346718" y="366148"/>
                  </a:lnTo>
                  <a:lnTo>
                    <a:pt x="376201" y="373977"/>
                  </a:lnTo>
                  <a:lnTo>
                    <a:pt x="395374" y="379843"/>
                  </a:lnTo>
                  <a:lnTo>
                    <a:pt x="406404" y="379843"/>
                  </a:lnTo>
                  <a:lnTo>
                    <a:pt x="405347" y="395088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39" name="Graphic 76">
              <a:extLst>
                <a:ext uri="{FF2B5EF4-FFF2-40B4-BE49-F238E27FC236}">
                  <a16:creationId xmlns:a16="http://schemas.microsoft.com/office/drawing/2014/main" id="{F9309C11-0C5A-4347-B886-987F220AF6E6}"/>
                </a:ext>
              </a:extLst>
            </p:cNvPr>
            <p:cNvSpPr/>
            <p:nvPr/>
          </p:nvSpPr>
          <p:spPr>
            <a:xfrm>
              <a:off x="100446" y="193911"/>
              <a:ext cx="902335" cy="232410"/>
            </a:xfrm>
            <a:custGeom>
              <a:avLst/>
              <a:gdLst/>
              <a:ahLst/>
              <a:cxnLst/>
              <a:rect l="l" t="t" r="r" b="b"/>
              <a:pathLst>
                <a:path w="902335" h="232410">
                  <a:moveTo>
                    <a:pt x="901737" y="231810"/>
                  </a:moveTo>
                  <a:lnTo>
                    <a:pt x="0" y="231810"/>
                  </a:lnTo>
                  <a:lnTo>
                    <a:pt x="0" y="0"/>
                  </a:lnTo>
                  <a:lnTo>
                    <a:pt x="901737" y="0"/>
                  </a:lnTo>
                  <a:lnTo>
                    <a:pt x="901737" y="231810"/>
                  </a:lnTo>
                  <a:close/>
                </a:path>
              </a:pathLst>
            </a:custGeom>
            <a:solidFill>
              <a:srgbClr val="00BF57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0" name="Graphic 77">
              <a:extLst>
                <a:ext uri="{FF2B5EF4-FFF2-40B4-BE49-F238E27FC236}">
                  <a16:creationId xmlns:a16="http://schemas.microsoft.com/office/drawing/2014/main" id="{2E43534A-E428-45A2-91E7-40E4C87A01CB}"/>
                </a:ext>
              </a:extLst>
            </p:cNvPr>
            <p:cNvSpPr/>
            <p:nvPr/>
          </p:nvSpPr>
          <p:spPr>
            <a:xfrm>
              <a:off x="94881" y="187966"/>
              <a:ext cx="913130" cy="243840"/>
            </a:xfrm>
            <a:custGeom>
              <a:avLst/>
              <a:gdLst/>
              <a:ahLst/>
              <a:cxnLst/>
              <a:rect l="l" t="t" r="r" b="b"/>
              <a:pathLst>
                <a:path w="913130" h="243840">
                  <a:moveTo>
                    <a:pt x="912710" y="11506"/>
                  </a:moveTo>
                  <a:lnTo>
                    <a:pt x="901598" y="11506"/>
                  </a:lnTo>
                  <a:lnTo>
                    <a:pt x="901598" y="232206"/>
                  </a:lnTo>
                  <a:lnTo>
                    <a:pt x="912710" y="232206"/>
                  </a:lnTo>
                  <a:lnTo>
                    <a:pt x="912710" y="11506"/>
                  </a:lnTo>
                  <a:close/>
                </a:path>
                <a:path w="913130" h="243840">
                  <a:moveTo>
                    <a:pt x="912710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232410"/>
                  </a:lnTo>
                  <a:lnTo>
                    <a:pt x="0" y="243840"/>
                  </a:lnTo>
                  <a:lnTo>
                    <a:pt x="912710" y="243840"/>
                  </a:lnTo>
                  <a:lnTo>
                    <a:pt x="912710" y="232410"/>
                  </a:lnTo>
                  <a:lnTo>
                    <a:pt x="10972" y="232410"/>
                  </a:lnTo>
                  <a:lnTo>
                    <a:pt x="10972" y="11430"/>
                  </a:lnTo>
                  <a:lnTo>
                    <a:pt x="912710" y="11430"/>
                  </a:lnTo>
                  <a:lnTo>
                    <a:pt x="912710" y="0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pic>
          <p:nvPicPr>
            <p:cNvPr id="41" name="Image 78">
              <a:extLst>
                <a:ext uri="{FF2B5EF4-FFF2-40B4-BE49-F238E27FC236}">
                  <a16:creationId xmlns:a16="http://schemas.microsoft.com/office/drawing/2014/main" id="{B72D500B-F3E0-4AB7-9575-FD53E8941E9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208" y="455356"/>
              <a:ext cx="145277" cy="172397"/>
            </a:xfrm>
            <a:prstGeom prst="rect">
              <a:avLst/>
            </a:prstGeom>
          </p:spPr>
        </p:pic>
        <p:pic>
          <p:nvPicPr>
            <p:cNvPr id="42" name="Image 79">
              <a:extLst>
                <a:ext uri="{FF2B5EF4-FFF2-40B4-BE49-F238E27FC236}">
                  <a16:creationId xmlns:a16="http://schemas.microsoft.com/office/drawing/2014/main" id="{7BD2968B-2868-4F14-8BE9-36000445589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1449" y="430708"/>
              <a:ext cx="193199" cy="289798"/>
            </a:xfrm>
            <a:prstGeom prst="rect">
              <a:avLst/>
            </a:prstGeom>
          </p:spPr>
        </p:pic>
        <p:sp>
          <p:nvSpPr>
            <p:cNvPr id="43" name="Graphic 80">
              <a:extLst>
                <a:ext uri="{FF2B5EF4-FFF2-40B4-BE49-F238E27FC236}">
                  <a16:creationId xmlns:a16="http://schemas.microsoft.com/office/drawing/2014/main" id="{35C35B61-C942-4E00-8215-135CE90A32CC}"/>
                </a:ext>
              </a:extLst>
            </p:cNvPr>
            <p:cNvSpPr/>
            <p:nvPr/>
          </p:nvSpPr>
          <p:spPr>
            <a:xfrm>
              <a:off x="2230906" y="1019993"/>
              <a:ext cx="289560" cy="103505"/>
            </a:xfrm>
            <a:custGeom>
              <a:avLst/>
              <a:gdLst/>
              <a:ahLst/>
              <a:cxnLst/>
              <a:rect l="l" t="t" r="r" b="b"/>
              <a:pathLst>
                <a:path w="289560" h="103505">
                  <a:moveTo>
                    <a:pt x="131971" y="102953"/>
                  </a:moveTo>
                  <a:lnTo>
                    <a:pt x="0" y="68531"/>
                  </a:lnTo>
                  <a:lnTo>
                    <a:pt x="15530" y="22083"/>
                  </a:lnTo>
                  <a:lnTo>
                    <a:pt x="252042" y="0"/>
                  </a:lnTo>
                  <a:lnTo>
                    <a:pt x="289513" y="44167"/>
                  </a:lnTo>
                  <a:lnTo>
                    <a:pt x="273188" y="60717"/>
                  </a:lnTo>
                  <a:lnTo>
                    <a:pt x="221854" y="90330"/>
                  </a:lnTo>
                  <a:lnTo>
                    <a:pt x="131971" y="102953"/>
                  </a:lnTo>
                  <a:close/>
                </a:path>
              </a:pathLst>
            </a:custGeom>
            <a:solidFill>
              <a:srgbClr val="00BF57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4" name="Graphic 81">
              <a:extLst>
                <a:ext uri="{FF2B5EF4-FFF2-40B4-BE49-F238E27FC236}">
                  <a16:creationId xmlns:a16="http://schemas.microsoft.com/office/drawing/2014/main" id="{688A45F3-3074-44F1-AA86-73D37F3FFED2}"/>
                </a:ext>
              </a:extLst>
            </p:cNvPr>
            <p:cNvSpPr/>
            <p:nvPr/>
          </p:nvSpPr>
          <p:spPr>
            <a:xfrm>
              <a:off x="2093836" y="1678527"/>
              <a:ext cx="482600" cy="174625"/>
            </a:xfrm>
            <a:custGeom>
              <a:avLst/>
              <a:gdLst/>
              <a:ahLst/>
              <a:cxnLst/>
              <a:rect l="l" t="t" r="r" b="b"/>
              <a:pathLst>
                <a:path w="482600" h="174625">
                  <a:moveTo>
                    <a:pt x="161290" y="143624"/>
                  </a:moveTo>
                  <a:lnTo>
                    <a:pt x="148031" y="79502"/>
                  </a:lnTo>
                  <a:lnTo>
                    <a:pt x="35331" y="86194"/>
                  </a:lnTo>
                  <a:lnTo>
                    <a:pt x="0" y="130365"/>
                  </a:lnTo>
                  <a:lnTo>
                    <a:pt x="41719" y="152120"/>
                  </a:lnTo>
                  <a:lnTo>
                    <a:pt x="83921" y="156870"/>
                  </a:lnTo>
                  <a:lnTo>
                    <a:pt x="127406" y="157886"/>
                  </a:lnTo>
                  <a:lnTo>
                    <a:pt x="149758" y="154165"/>
                  </a:lnTo>
                  <a:lnTo>
                    <a:pt x="161290" y="143624"/>
                  </a:lnTo>
                  <a:close/>
                </a:path>
                <a:path w="482600" h="174625">
                  <a:moveTo>
                    <a:pt x="481990" y="24498"/>
                  </a:moveTo>
                  <a:lnTo>
                    <a:pt x="481711" y="22085"/>
                  </a:lnTo>
                  <a:lnTo>
                    <a:pt x="439686" y="0"/>
                  </a:lnTo>
                  <a:lnTo>
                    <a:pt x="379984" y="119392"/>
                  </a:lnTo>
                  <a:lnTo>
                    <a:pt x="399935" y="174536"/>
                  </a:lnTo>
                  <a:lnTo>
                    <a:pt x="405536" y="171767"/>
                  </a:lnTo>
                  <a:lnTo>
                    <a:pt x="439127" y="137210"/>
                  </a:lnTo>
                  <a:lnTo>
                    <a:pt x="459638" y="97167"/>
                  </a:lnTo>
                  <a:lnTo>
                    <a:pt x="474268" y="57492"/>
                  </a:lnTo>
                  <a:lnTo>
                    <a:pt x="481990" y="24498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5" name="Graphic 82">
              <a:extLst>
                <a:ext uri="{FF2B5EF4-FFF2-40B4-BE49-F238E27FC236}">
                  <a16:creationId xmlns:a16="http://schemas.microsoft.com/office/drawing/2014/main" id="{5B67EC40-FCAC-441D-93F3-0C6F6E6BB55F}"/>
                </a:ext>
              </a:extLst>
            </p:cNvPr>
            <p:cNvSpPr/>
            <p:nvPr/>
          </p:nvSpPr>
          <p:spPr>
            <a:xfrm>
              <a:off x="2496768" y="1703171"/>
              <a:ext cx="140970" cy="193040"/>
            </a:xfrm>
            <a:custGeom>
              <a:avLst/>
              <a:gdLst/>
              <a:ahLst/>
              <a:cxnLst/>
              <a:rect l="l" t="t" r="r" b="b"/>
              <a:pathLst>
                <a:path w="140970" h="193040">
                  <a:moveTo>
                    <a:pt x="82351" y="192486"/>
                  </a:moveTo>
                  <a:lnTo>
                    <a:pt x="13677" y="192486"/>
                  </a:lnTo>
                  <a:lnTo>
                    <a:pt x="16244" y="189044"/>
                  </a:lnTo>
                  <a:lnTo>
                    <a:pt x="23953" y="180447"/>
                  </a:lnTo>
                  <a:lnTo>
                    <a:pt x="36819" y="169285"/>
                  </a:lnTo>
                  <a:lnTo>
                    <a:pt x="54853" y="158149"/>
                  </a:lnTo>
                  <a:lnTo>
                    <a:pt x="41175" y="96314"/>
                  </a:lnTo>
                  <a:lnTo>
                    <a:pt x="0" y="61977"/>
                  </a:lnTo>
                  <a:lnTo>
                    <a:pt x="27355" y="0"/>
                  </a:lnTo>
                  <a:lnTo>
                    <a:pt x="140767" y="51576"/>
                  </a:lnTo>
                  <a:lnTo>
                    <a:pt x="82351" y="1924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6" name="Graphic 83">
              <a:extLst>
                <a:ext uri="{FF2B5EF4-FFF2-40B4-BE49-F238E27FC236}">
                  <a16:creationId xmlns:a16="http://schemas.microsoft.com/office/drawing/2014/main" id="{88E36A3B-9135-45A5-9946-7038C9095F4D}"/>
                </a:ext>
              </a:extLst>
            </p:cNvPr>
            <p:cNvSpPr/>
            <p:nvPr/>
          </p:nvSpPr>
          <p:spPr>
            <a:xfrm>
              <a:off x="1891233" y="634168"/>
              <a:ext cx="753745" cy="1267460"/>
            </a:xfrm>
            <a:custGeom>
              <a:avLst/>
              <a:gdLst/>
              <a:ahLst/>
              <a:cxnLst/>
              <a:rect l="l" t="t" r="r" b="b"/>
              <a:pathLst>
                <a:path w="753745" h="1267460">
                  <a:moveTo>
                    <a:pt x="55003" y="37896"/>
                  </a:moveTo>
                  <a:lnTo>
                    <a:pt x="44602" y="0"/>
                  </a:lnTo>
                  <a:lnTo>
                    <a:pt x="0" y="0"/>
                  </a:lnTo>
                  <a:lnTo>
                    <a:pt x="37757" y="68821"/>
                  </a:lnTo>
                  <a:lnTo>
                    <a:pt x="55003" y="37896"/>
                  </a:lnTo>
                  <a:close/>
                </a:path>
                <a:path w="753745" h="1267460">
                  <a:moveTo>
                    <a:pt x="753414" y="1117739"/>
                  </a:moveTo>
                  <a:lnTo>
                    <a:pt x="739178" y="1111288"/>
                  </a:lnTo>
                  <a:lnTo>
                    <a:pt x="739178" y="1123429"/>
                  </a:lnTo>
                  <a:lnTo>
                    <a:pt x="684174" y="1255941"/>
                  </a:lnTo>
                  <a:lnTo>
                    <a:pt x="630885" y="1255941"/>
                  </a:lnTo>
                  <a:lnTo>
                    <a:pt x="636498" y="1250365"/>
                  </a:lnTo>
                  <a:lnTo>
                    <a:pt x="643712" y="1244219"/>
                  </a:lnTo>
                  <a:lnTo>
                    <a:pt x="652526" y="1238021"/>
                  </a:lnTo>
                  <a:lnTo>
                    <a:pt x="662952" y="1232293"/>
                  </a:lnTo>
                  <a:lnTo>
                    <a:pt x="666800" y="1230287"/>
                  </a:lnTo>
                  <a:lnTo>
                    <a:pt x="651687" y="1162329"/>
                  </a:lnTo>
                  <a:lnTo>
                    <a:pt x="612228" y="1129423"/>
                  </a:lnTo>
                  <a:lnTo>
                    <a:pt x="635736" y="1076413"/>
                  </a:lnTo>
                  <a:lnTo>
                    <a:pt x="739178" y="1123429"/>
                  </a:lnTo>
                  <a:lnTo>
                    <a:pt x="739178" y="1111288"/>
                  </a:lnTo>
                  <a:lnTo>
                    <a:pt x="662368" y="1076413"/>
                  </a:lnTo>
                  <a:lnTo>
                    <a:pt x="630034" y="1061745"/>
                  </a:lnTo>
                  <a:lnTo>
                    <a:pt x="598551" y="1132547"/>
                  </a:lnTo>
                  <a:lnTo>
                    <a:pt x="641578" y="1168311"/>
                  </a:lnTo>
                  <a:lnTo>
                    <a:pt x="653973" y="1224165"/>
                  </a:lnTo>
                  <a:lnTo>
                    <a:pt x="617270" y="1254645"/>
                  </a:lnTo>
                  <a:lnTo>
                    <a:pt x="608812" y="1266913"/>
                  </a:lnTo>
                  <a:lnTo>
                    <a:pt x="691591" y="1266913"/>
                  </a:lnTo>
                  <a:lnTo>
                    <a:pt x="696137" y="1255941"/>
                  </a:lnTo>
                  <a:lnTo>
                    <a:pt x="753414" y="1117739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7" name="Graphic 84">
              <a:extLst>
                <a:ext uri="{FF2B5EF4-FFF2-40B4-BE49-F238E27FC236}">
                  <a16:creationId xmlns:a16="http://schemas.microsoft.com/office/drawing/2014/main" id="{6F82BEBA-FA07-4654-823F-ED57A3479FB3}"/>
                </a:ext>
              </a:extLst>
            </p:cNvPr>
            <p:cNvSpPr/>
            <p:nvPr/>
          </p:nvSpPr>
          <p:spPr>
            <a:xfrm>
              <a:off x="1998098" y="1766431"/>
              <a:ext cx="217804" cy="130810"/>
            </a:xfrm>
            <a:custGeom>
              <a:avLst/>
              <a:gdLst/>
              <a:ahLst/>
              <a:cxnLst/>
              <a:rect l="l" t="t" r="r" b="b"/>
              <a:pathLst>
                <a:path w="217804" h="130810">
                  <a:moveTo>
                    <a:pt x="193198" y="130793"/>
                  </a:moveTo>
                  <a:lnTo>
                    <a:pt x="0" y="130793"/>
                  </a:lnTo>
                  <a:lnTo>
                    <a:pt x="3653" y="125117"/>
                  </a:lnTo>
                  <a:lnTo>
                    <a:pt x="16616" y="111666"/>
                  </a:lnTo>
                  <a:lnTo>
                    <a:pt x="41894" y="95811"/>
                  </a:lnTo>
                  <a:lnTo>
                    <a:pt x="82494" y="82921"/>
                  </a:lnTo>
                  <a:lnTo>
                    <a:pt x="102957" y="72509"/>
                  </a:lnTo>
                  <a:lnTo>
                    <a:pt x="122031" y="52093"/>
                  </a:lnTo>
                  <a:lnTo>
                    <a:pt x="135869" y="26360"/>
                  </a:lnTo>
                  <a:lnTo>
                    <a:pt x="140625" y="0"/>
                  </a:lnTo>
                  <a:lnTo>
                    <a:pt x="217277" y="12252"/>
                  </a:lnTo>
                  <a:lnTo>
                    <a:pt x="214416" y="23001"/>
                  </a:lnTo>
                  <a:lnTo>
                    <a:pt x="207642" y="50793"/>
                  </a:lnTo>
                  <a:lnTo>
                    <a:pt x="199666" y="88950"/>
                  </a:lnTo>
                  <a:lnTo>
                    <a:pt x="193198" y="13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8" name="Graphic 85">
              <a:extLst>
                <a:ext uri="{FF2B5EF4-FFF2-40B4-BE49-F238E27FC236}">
                  <a16:creationId xmlns:a16="http://schemas.microsoft.com/office/drawing/2014/main" id="{64FE3E9F-91A6-41AD-AB1F-3C8F15420BD3}"/>
                </a:ext>
              </a:extLst>
            </p:cNvPr>
            <p:cNvSpPr/>
            <p:nvPr/>
          </p:nvSpPr>
          <p:spPr>
            <a:xfrm>
              <a:off x="1796770" y="614369"/>
              <a:ext cx="426084" cy="1288415"/>
            </a:xfrm>
            <a:custGeom>
              <a:avLst/>
              <a:gdLst/>
              <a:ahLst/>
              <a:cxnLst/>
              <a:rect l="l" t="t" r="r" b="b"/>
              <a:pathLst>
                <a:path w="426084" h="1288415">
                  <a:moveTo>
                    <a:pt x="226542" y="53136"/>
                  </a:moveTo>
                  <a:lnTo>
                    <a:pt x="222834" y="47155"/>
                  </a:lnTo>
                  <a:lnTo>
                    <a:pt x="216992" y="45593"/>
                  </a:lnTo>
                  <a:lnTo>
                    <a:pt x="32626" y="0"/>
                  </a:lnTo>
                  <a:lnTo>
                    <a:pt x="0" y="3276"/>
                  </a:lnTo>
                  <a:lnTo>
                    <a:pt x="27355" y="21374"/>
                  </a:lnTo>
                  <a:lnTo>
                    <a:pt x="211721" y="67106"/>
                  </a:lnTo>
                  <a:lnTo>
                    <a:pt x="217703" y="68529"/>
                  </a:lnTo>
                  <a:lnTo>
                    <a:pt x="223685" y="64973"/>
                  </a:lnTo>
                  <a:lnTo>
                    <a:pt x="225120" y="58978"/>
                  </a:lnTo>
                  <a:lnTo>
                    <a:pt x="226542" y="53136"/>
                  </a:lnTo>
                  <a:close/>
                </a:path>
                <a:path w="426084" h="1288415">
                  <a:moveTo>
                    <a:pt x="425577" y="1159903"/>
                  </a:moveTo>
                  <a:lnTo>
                    <a:pt x="417626" y="1158621"/>
                  </a:lnTo>
                  <a:lnTo>
                    <a:pt x="411759" y="1157681"/>
                  </a:lnTo>
                  <a:lnTo>
                    <a:pt x="411759" y="1168882"/>
                  </a:lnTo>
                  <a:lnTo>
                    <a:pt x="407225" y="1186649"/>
                  </a:lnTo>
                  <a:lnTo>
                    <a:pt x="401142" y="1212900"/>
                  </a:lnTo>
                  <a:lnTo>
                    <a:pt x="394855" y="1244295"/>
                  </a:lnTo>
                  <a:lnTo>
                    <a:pt x="389674" y="1277442"/>
                  </a:lnTo>
                  <a:lnTo>
                    <a:pt x="212013" y="1277442"/>
                  </a:lnTo>
                  <a:lnTo>
                    <a:pt x="221145" y="1268412"/>
                  </a:lnTo>
                  <a:lnTo>
                    <a:pt x="235712" y="1258201"/>
                  </a:lnTo>
                  <a:lnTo>
                    <a:pt x="256667" y="1248371"/>
                  </a:lnTo>
                  <a:lnTo>
                    <a:pt x="284962" y="1240548"/>
                  </a:lnTo>
                  <a:lnTo>
                    <a:pt x="306311" y="1230172"/>
                  </a:lnTo>
                  <a:lnTo>
                    <a:pt x="325843" y="1210221"/>
                  </a:lnTo>
                  <a:lnTo>
                    <a:pt x="340575" y="1184948"/>
                  </a:lnTo>
                  <a:lnTo>
                    <a:pt x="347510" y="1158621"/>
                  </a:lnTo>
                  <a:lnTo>
                    <a:pt x="411759" y="1168882"/>
                  </a:lnTo>
                  <a:lnTo>
                    <a:pt x="411759" y="1157681"/>
                  </a:lnTo>
                  <a:lnTo>
                    <a:pt x="336245" y="1145514"/>
                  </a:lnTo>
                  <a:lnTo>
                    <a:pt x="336537" y="1152207"/>
                  </a:lnTo>
                  <a:lnTo>
                    <a:pt x="331889" y="1176896"/>
                  </a:lnTo>
                  <a:lnTo>
                    <a:pt x="318706" y="1200988"/>
                  </a:lnTo>
                  <a:lnTo>
                    <a:pt x="301015" y="1220038"/>
                  </a:lnTo>
                  <a:lnTo>
                    <a:pt x="282816" y="1229575"/>
                  </a:lnTo>
                  <a:lnTo>
                    <a:pt x="240931" y="1242898"/>
                  </a:lnTo>
                  <a:lnTo>
                    <a:pt x="214591" y="1259382"/>
                  </a:lnTo>
                  <a:lnTo>
                    <a:pt x="200774" y="1273695"/>
                  </a:lnTo>
                  <a:lnTo>
                    <a:pt x="196481" y="1280439"/>
                  </a:lnTo>
                  <a:lnTo>
                    <a:pt x="192633" y="1288415"/>
                  </a:lnTo>
                  <a:lnTo>
                    <a:pt x="399503" y="1288415"/>
                  </a:lnTo>
                  <a:lnTo>
                    <a:pt x="399935" y="1283576"/>
                  </a:lnTo>
                  <a:lnTo>
                    <a:pt x="400888" y="1277442"/>
                  </a:lnTo>
                  <a:lnTo>
                    <a:pt x="406298" y="1242428"/>
                  </a:lnTo>
                  <a:lnTo>
                    <a:pt x="414197" y="1204645"/>
                  </a:lnTo>
                  <a:lnTo>
                    <a:pt x="420954" y="1176909"/>
                  </a:lnTo>
                  <a:lnTo>
                    <a:pt x="423875" y="1165885"/>
                  </a:lnTo>
                  <a:lnTo>
                    <a:pt x="425577" y="1159903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49" name="Graphic 86">
              <a:extLst>
                <a:ext uri="{FF2B5EF4-FFF2-40B4-BE49-F238E27FC236}">
                  <a16:creationId xmlns:a16="http://schemas.microsoft.com/office/drawing/2014/main" id="{900B1FC3-D4D5-4EE6-BF96-6A6447F9BE47}"/>
                </a:ext>
              </a:extLst>
            </p:cNvPr>
            <p:cNvSpPr/>
            <p:nvPr/>
          </p:nvSpPr>
          <p:spPr>
            <a:xfrm>
              <a:off x="2102819" y="1042077"/>
              <a:ext cx="367665" cy="774065"/>
            </a:xfrm>
            <a:custGeom>
              <a:avLst/>
              <a:gdLst/>
              <a:ahLst/>
              <a:cxnLst/>
              <a:rect l="l" t="t" r="r" b="b"/>
              <a:pathLst>
                <a:path w="367665" h="774065">
                  <a:moveTo>
                    <a:pt x="150170" y="773508"/>
                  </a:moveTo>
                  <a:lnTo>
                    <a:pt x="143708" y="768641"/>
                  </a:lnTo>
                  <a:lnTo>
                    <a:pt x="126679" y="757764"/>
                  </a:lnTo>
                  <a:lnTo>
                    <a:pt x="102625" y="746459"/>
                  </a:lnTo>
                  <a:lnTo>
                    <a:pt x="75085" y="740311"/>
                  </a:lnTo>
                  <a:lnTo>
                    <a:pt x="45561" y="741715"/>
                  </a:lnTo>
                  <a:lnTo>
                    <a:pt x="21727" y="747167"/>
                  </a:lnTo>
                  <a:lnTo>
                    <a:pt x="5801" y="753073"/>
                  </a:lnTo>
                  <a:lnTo>
                    <a:pt x="0" y="755841"/>
                  </a:lnTo>
                  <a:lnTo>
                    <a:pt x="229815" y="17667"/>
                  </a:lnTo>
                  <a:lnTo>
                    <a:pt x="364598" y="0"/>
                  </a:lnTo>
                  <a:lnTo>
                    <a:pt x="367141" y="12032"/>
                  </a:lnTo>
                  <a:lnTo>
                    <a:pt x="360360" y="72004"/>
                  </a:lnTo>
                  <a:lnTo>
                    <a:pt x="322643" y="215725"/>
                  </a:lnTo>
                  <a:lnTo>
                    <a:pt x="232380" y="479008"/>
                  </a:lnTo>
                  <a:lnTo>
                    <a:pt x="150170" y="773508"/>
                  </a:lnTo>
                  <a:close/>
                </a:path>
              </a:pathLst>
            </a:custGeom>
            <a:solidFill>
              <a:srgbClr val="DEE6E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50" name="Graphic 87">
              <a:extLst>
                <a:ext uri="{FF2B5EF4-FFF2-40B4-BE49-F238E27FC236}">
                  <a16:creationId xmlns:a16="http://schemas.microsoft.com/office/drawing/2014/main" id="{62CF8F2B-AC87-4E33-9ABF-1B21D7D67C89}"/>
                </a:ext>
              </a:extLst>
            </p:cNvPr>
            <p:cNvSpPr/>
            <p:nvPr/>
          </p:nvSpPr>
          <p:spPr>
            <a:xfrm>
              <a:off x="2093273" y="1036093"/>
              <a:ext cx="382270" cy="789305"/>
            </a:xfrm>
            <a:custGeom>
              <a:avLst/>
              <a:gdLst/>
              <a:ahLst/>
              <a:cxnLst/>
              <a:rect l="l" t="t" r="r" b="b"/>
              <a:pathLst>
                <a:path w="382270" h="789305">
                  <a:moveTo>
                    <a:pt x="0" y="772938"/>
                  </a:moveTo>
                  <a:lnTo>
                    <a:pt x="3989" y="759972"/>
                  </a:lnTo>
                  <a:lnTo>
                    <a:pt x="234944" y="18522"/>
                  </a:lnTo>
                  <a:lnTo>
                    <a:pt x="375997" y="0"/>
                  </a:lnTo>
                  <a:lnTo>
                    <a:pt x="377849" y="1852"/>
                  </a:lnTo>
                  <a:lnTo>
                    <a:pt x="380391" y="6663"/>
                  </a:lnTo>
                  <a:lnTo>
                    <a:pt x="381133" y="12110"/>
                  </a:lnTo>
                  <a:lnTo>
                    <a:pt x="370440" y="12110"/>
                  </a:lnTo>
                  <a:lnTo>
                    <a:pt x="243493" y="28780"/>
                  </a:lnTo>
                  <a:lnTo>
                    <a:pt x="18379" y="751851"/>
                  </a:lnTo>
                  <a:lnTo>
                    <a:pt x="81065" y="751851"/>
                  </a:lnTo>
                  <a:lnTo>
                    <a:pt x="56147" y="752982"/>
                  </a:lnTo>
                  <a:lnTo>
                    <a:pt x="33286" y="758156"/>
                  </a:lnTo>
                  <a:lnTo>
                    <a:pt x="17825" y="763810"/>
                  </a:lnTo>
                  <a:lnTo>
                    <a:pt x="11968" y="766526"/>
                  </a:lnTo>
                  <a:lnTo>
                    <a:pt x="0" y="772938"/>
                  </a:lnTo>
                  <a:close/>
                </a:path>
                <a:path w="382270" h="789305">
                  <a:moveTo>
                    <a:pt x="167992" y="770088"/>
                  </a:moveTo>
                  <a:lnTo>
                    <a:pt x="156439" y="770088"/>
                  </a:lnTo>
                  <a:lnTo>
                    <a:pt x="236511" y="483282"/>
                  </a:lnTo>
                  <a:lnTo>
                    <a:pt x="236654" y="483139"/>
                  </a:lnTo>
                  <a:lnTo>
                    <a:pt x="274233" y="378903"/>
                  </a:lnTo>
                  <a:lnTo>
                    <a:pt x="304185" y="291041"/>
                  </a:lnTo>
                  <a:lnTo>
                    <a:pt x="327352" y="218176"/>
                  </a:lnTo>
                  <a:lnTo>
                    <a:pt x="344579" y="158928"/>
                  </a:lnTo>
                  <a:lnTo>
                    <a:pt x="356709" y="111915"/>
                  </a:lnTo>
                  <a:lnTo>
                    <a:pt x="369054" y="49081"/>
                  </a:lnTo>
                  <a:lnTo>
                    <a:pt x="371134" y="18860"/>
                  </a:lnTo>
                  <a:lnTo>
                    <a:pt x="371125" y="18522"/>
                  </a:lnTo>
                  <a:lnTo>
                    <a:pt x="370440" y="12110"/>
                  </a:lnTo>
                  <a:lnTo>
                    <a:pt x="381133" y="12110"/>
                  </a:lnTo>
                  <a:lnTo>
                    <a:pt x="375142" y="78932"/>
                  </a:lnTo>
                  <a:lnTo>
                    <a:pt x="357773" y="152321"/>
                  </a:lnTo>
                  <a:lnTo>
                    <a:pt x="345283" y="196587"/>
                  </a:lnTo>
                  <a:lnTo>
                    <a:pt x="330333" y="245666"/>
                  </a:lnTo>
                  <a:lnTo>
                    <a:pt x="312978" y="299379"/>
                  </a:lnTo>
                  <a:lnTo>
                    <a:pt x="293275" y="357550"/>
                  </a:lnTo>
                  <a:lnTo>
                    <a:pt x="271282" y="420003"/>
                  </a:lnTo>
                  <a:lnTo>
                    <a:pt x="247055" y="486559"/>
                  </a:lnTo>
                  <a:lnTo>
                    <a:pt x="167992" y="770088"/>
                  </a:lnTo>
                  <a:close/>
                </a:path>
                <a:path w="382270" h="789305">
                  <a:moveTo>
                    <a:pt x="81065" y="751851"/>
                  </a:moveTo>
                  <a:lnTo>
                    <a:pt x="18379" y="751851"/>
                  </a:lnTo>
                  <a:lnTo>
                    <a:pt x="29043" y="747966"/>
                  </a:lnTo>
                  <a:lnTo>
                    <a:pt x="42564" y="744282"/>
                  </a:lnTo>
                  <a:lnTo>
                    <a:pt x="58491" y="741533"/>
                  </a:lnTo>
                  <a:lnTo>
                    <a:pt x="76367" y="740453"/>
                  </a:lnTo>
                  <a:lnTo>
                    <a:pt x="79074" y="740453"/>
                  </a:lnTo>
                  <a:lnTo>
                    <a:pt x="84773" y="740738"/>
                  </a:lnTo>
                  <a:lnTo>
                    <a:pt x="106750" y="744763"/>
                  </a:lnTo>
                  <a:lnTo>
                    <a:pt x="124633" y="751709"/>
                  </a:lnTo>
                  <a:lnTo>
                    <a:pt x="84203" y="751709"/>
                  </a:lnTo>
                  <a:lnTo>
                    <a:pt x="81065" y="751851"/>
                  </a:lnTo>
                  <a:close/>
                </a:path>
                <a:path w="382270" h="789305">
                  <a:moveTo>
                    <a:pt x="162708" y="789038"/>
                  </a:moveTo>
                  <a:lnTo>
                    <a:pt x="110292" y="757557"/>
                  </a:lnTo>
                  <a:lnTo>
                    <a:pt x="84203" y="751709"/>
                  </a:lnTo>
                  <a:lnTo>
                    <a:pt x="124633" y="751709"/>
                  </a:lnTo>
                  <a:lnTo>
                    <a:pt x="127018" y="752635"/>
                  </a:lnTo>
                  <a:lnTo>
                    <a:pt x="144080" y="761896"/>
                  </a:lnTo>
                  <a:lnTo>
                    <a:pt x="156439" y="770088"/>
                  </a:lnTo>
                  <a:lnTo>
                    <a:pt x="167992" y="770088"/>
                  </a:lnTo>
                  <a:lnTo>
                    <a:pt x="162708" y="789038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pic>
          <p:nvPicPr>
            <p:cNvPr id="51" name="Image 88">
              <a:extLst>
                <a:ext uri="{FF2B5EF4-FFF2-40B4-BE49-F238E27FC236}">
                  <a16:creationId xmlns:a16="http://schemas.microsoft.com/office/drawing/2014/main" id="{300C32F3-EA54-4997-922E-A286BFCA470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69679" y="772938"/>
              <a:ext cx="131891" cy="170830"/>
            </a:xfrm>
            <a:prstGeom prst="rect">
              <a:avLst/>
            </a:prstGeom>
          </p:spPr>
        </p:pic>
        <p:sp>
          <p:nvSpPr>
            <p:cNvPr id="52" name="Graphic 89">
              <a:extLst>
                <a:ext uri="{FF2B5EF4-FFF2-40B4-BE49-F238E27FC236}">
                  <a16:creationId xmlns:a16="http://schemas.microsoft.com/office/drawing/2014/main" id="{BBC74DE3-889E-450C-B92A-9D52F93B5A98}"/>
                </a:ext>
              </a:extLst>
            </p:cNvPr>
            <p:cNvSpPr/>
            <p:nvPr/>
          </p:nvSpPr>
          <p:spPr>
            <a:xfrm>
              <a:off x="1879985" y="627041"/>
              <a:ext cx="408940" cy="298450"/>
            </a:xfrm>
            <a:custGeom>
              <a:avLst/>
              <a:gdLst/>
              <a:ahLst/>
              <a:cxnLst/>
              <a:rect l="l" t="t" r="r" b="b"/>
              <a:pathLst>
                <a:path w="408940" h="298450">
                  <a:moveTo>
                    <a:pt x="264170" y="298008"/>
                  </a:moveTo>
                  <a:lnTo>
                    <a:pt x="253135" y="295072"/>
                  </a:lnTo>
                  <a:lnTo>
                    <a:pt x="243635" y="288088"/>
                  </a:lnTo>
                  <a:lnTo>
                    <a:pt x="48157" y="78932"/>
                  </a:lnTo>
                  <a:lnTo>
                    <a:pt x="48157" y="20516"/>
                  </a:lnTo>
                  <a:lnTo>
                    <a:pt x="0" y="10258"/>
                  </a:lnTo>
                  <a:lnTo>
                    <a:pt x="65254" y="0"/>
                  </a:lnTo>
                  <a:lnTo>
                    <a:pt x="82494" y="54996"/>
                  </a:lnTo>
                  <a:lnTo>
                    <a:pt x="257028" y="191916"/>
                  </a:lnTo>
                  <a:lnTo>
                    <a:pt x="329264" y="129654"/>
                  </a:lnTo>
                  <a:lnTo>
                    <a:pt x="408339" y="196048"/>
                  </a:lnTo>
                  <a:lnTo>
                    <a:pt x="286094" y="291365"/>
                  </a:lnTo>
                  <a:lnTo>
                    <a:pt x="275552" y="296804"/>
                  </a:lnTo>
                  <a:lnTo>
                    <a:pt x="264170" y="2980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53" name="Graphic 90">
              <a:extLst>
                <a:ext uri="{FF2B5EF4-FFF2-40B4-BE49-F238E27FC236}">
                  <a16:creationId xmlns:a16="http://schemas.microsoft.com/office/drawing/2014/main" id="{4D133472-BE36-47AD-AD3A-A410DADF9800}"/>
                </a:ext>
              </a:extLst>
            </p:cNvPr>
            <p:cNvSpPr/>
            <p:nvPr/>
          </p:nvSpPr>
          <p:spPr>
            <a:xfrm>
              <a:off x="1849637" y="620915"/>
              <a:ext cx="447675" cy="310515"/>
            </a:xfrm>
            <a:custGeom>
              <a:avLst/>
              <a:gdLst/>
              <a:ahLst/>
              <a:cxnLst/>
              <a:rect l="l" t="t" r="r" b="b"/>
              <a:pathLst>
                <a:path w="447675" h="310515">
                  <a:moveTo>
                    <a:pt x="305043" y="309887"/>
                  </a:moveTo>
                  <a:lnTo>
                    <a:pt x="296922" y="309887"/>
                  </a:lnTo>
                  <a:lnTo>
                    <a:pt x="289506" y="309141"/>
                  </a:lnTo>
                  <a:lnTo>
                    <a:pt x="282371" y="306913"/>
                  </a:lnTo>
                  <a:lnTo>
                    <a:pt x="275744" y="303215"/>
                  </a:lnTo>
                  <a:lnTo>
                    <a:pt x="269851" y="298062"/>
                  </a:lnTo>
                  <a:lnTo>
                    <a:pt x="72805" y="87338"/>
                  </a:lnTo>
                  <a:lnTo>
                    <a:pt x="72805" y="31202"/>
                  </a:lnTo>
                  <a:lnTo>
                    <a:pt x="0" y="15672"/>
                  </a:lnTo>
                  <a:lnTo>
                    <a:pt x="99306" y="0"/>
                  </a:lnTo>
                  <a:lnTo>
                    <a:pt x="103183" y="12395"/>
                  </a:lnTo>
                  <a:lnTo>
                    <a:pt x="91755" y="12395"/>
                  </a:lnTo>
                  <a:lnTo>
                    <a:pt x="60552" y="17382"/>
                  </a:lnTo>
                  <a:lnTo>
                    <a:pt x="83919" y="22368"/>
                  </a:lnTo>
                  <a:lnTo>
                    <a:pt x="83919" y="83064"/>
                  </a:lnTo>
                  <a:lnTo>
                    <a:pt x="277972" y="290653"/>
                  </a:lnTo>
                  <a:lnTo>
                    <a:pt x="285853" y="296465"/>
                  </a:lnTo>
                  <a:lnTo>
                    <a:pt x="294963" y="298899"/>
                  </a:lnTo>
                  <a:lnTo>
                    <a:pt x="323616" y="298899"/>
                  </a:lnTo>
                  <a:lnTo>
                    <a:pt x="319576" y="302051"/>
                  </a:lnTo>
                  <a:lnTo>
                    <a:pt x="313022" y="307323"/>
                  </a:lnTo>
                  <a:lnTo>
                    <a:pt x="305043" y="309887"/>
                  </a:lnTo>
                  <a:close/>
                </a:path>
                <a:path w="447675" h="310515">
                  <a:moveTo>
                    <a:pt x="287376" y="205309"/>
                  </a:moveTo>
                  <a:lnTo>
                    <a:pt x="107997" y="64399"/>
                  </a:lnTo>
                  <a:lnTo>
                    <a:pt x="91755" y="12395"/>
                  </a:lnTo>
                  <a:lnTo>
                    <a:pt x="103183" y="12395"/>
                  </a:lnTo>
                  <a:lnTo>
                    <a:pt x="117400" y="57845"/>
                  </a:lnTo>
                  <a:lnTo>
                    <a:pt x="286948" y="190919"/>
                  </a:lnTo>
                  <a:lnTo>
                    <a:pt x="304071" y="190919"/>
                  </a:lnTo>
                  <a:lnTo>
                    <a:pt x="287376" y="205309"/>
                  </a:lnTo>
                  <a:close/>
                </a:path>
                <a:path w="447675" h="310515">
                  <a:moveTo>
                    <a:pt x="304071" y="190919"/>
                  </a:moveTo>
                  <a:lnTo>
                    <a:pt x="286948" y="190919"/>
                  </a:lnTo>
                  <a:lnTo>
                    <a:pt x="359327" y="128514"/>
                  </a:lnTo>
                  <a:lnTo>
                    <a:pt x="376603" y="143047"/>
                  </a:lnTo>
                  <a:lnTo>
                    <a:pt x="359612" y="143047"/>
                  </a:lnTo>
                  <a:lnTo>
                    <a:pt x="304071" y="190919"/>
                  </a:lnTo>
                  <a:close/>
                </a:path>
                <a:path w="447675" h="310515">
                  <a:moveTo>
                    <a:pt x="323616" y="298899"/>
                  </a:moveTo>
                  <a:lnTo>
                    <a:pt x="294963" y="298899"/>
                  </a:lnTo>
                  <a:lnTo>
                    <a:pt x="304339" y="297886"/>
                  </a:lnTo>
                  <a:lnTo>
                    <a:pt x="313022" y="293360"/>
                  </a:lnTo>
                  <a:lnTo>
                    <a:pt x="429853" y="202175"/>
                  </a:lnTo>
                  <a:lnTo>
                    <a:pt x="359612" y="143047"/>
                  </a:lnTo>
                  <a:lnTo>
                    <a:pt x="376603" y="143047"/>
                  </a:lnTo>
                  <a:lnTo>
                    <a:pt x="447235" y="202460"/>
                  </a:lnTo>
                  <a:lnTo>
                    <a:pt x="323616" y="298899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54" name="Graphic 91">
              <a:extLst>
                <a:ext uri="{FF2B5EF4-FFF2-40B4-BE49-F238E27FC236}">
                  <a16:creationId xmlns:a16="http://schemas.microsoft.com/office/drawing/2014/main" id="{89822333-5890-41E5-AF12-4F13E29D8983}"/>
                </a:ext>
              </a:extLst>
            </p:cNvPr>
            <p:cNvSpPr/>
            <p:nvPr/>
          </p:nvSpPr>
          <p:spPr>
            <a:xfrm>
              <a:off x="2144565" y="1008880"/>
              <a:ext cx="422909" cy="831215"/>
            </a:xfrm>
            <a:custGeom>
              <a:avLst/>
              <a:gdLst/>
              <a:ahLst/>
              <a:cxnLst/>
              <a:rect l="l" t="t" r="r" b="b"/>
              <a:pathLst>
                <a:path w="422909" h="831215">
                  <a:moveTo>
                    <a:pt x="344794" y="830926"/>
                  </a:moveTo>
                  <a:lnTo>
                    <a:pt x="15245" y="397083"/>
                  </a:lnTo>
                  <a:lnTo>
                    <a:pt x="5057" y="379200"/>
                  </a:lnTo>
                  <a:lnTo>
                    <a:pt x="0" y="359594"/>
                  </a:lnTo>
                  <a:lnTo>
                    <a:pt x="178" y="339320"/>
                  </a:lnTo>
                  <a:lnTo>
                    <a:pt x="5699" y="319433"/>
                  </a:lnTo>
                  <a:lnTo>
                    <a:pt x="132646" y="24363"/>
                  </a:lnTo>
                  <a:lnTo>
                    <a:pt x="318293" y="0"/>
                  </a:lnTo>
                  <a:lnTo>
                    <a:pt x="326622" y="5523"/>
                  </a:lnTo>
                  <a:lnTo>
                    <a:pt x="328712" y="46536"/>
                  </a:lnTo>
                  <a:lnTo>
                    <a:pt x="290223" y="159705"/>
                  </a:lnTo>
                  <a:lnTo>
                    <a:pt x="176814" y="381696"/>
                  </a:lnTo>
                  <a:lnTo>
                    <a:pt x="422729" y="688734"/>
                  </a:lnTo>
                  <a:lnTo>
                    <a:pt x="382157" y="712717"/>
                  </a:lnTo>
                  <a:lnTo>
                    <a:pt x="356696" y="763305"/>
                  </a:lnTo>
                  <a:lnTo>
                    <a:pt x="346001" y="820532"/>
                  </a:lnTo>
                  <a:lnTo>
                    <a:pt x="344794" y="830926"/>
                  </a:lnTo>
                  <a:close/>
                </a:path>
              </a:pathLst>
            </a:custGeom>
            <a:solidFill>
              <a:srgbClr val="DEE6E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55" name="Graphic 92">
              <a:extLst>
                <a:ext uri="{FF2B5EF4-FFF2-40B4-BE49-F238E27FC236}">
                  <a16:creationId xmlns:a16="http://schemas.microsoft.com/office/drawing/2014/main" id="{BB23C0CC-ADC4-4CFF-A5F1-F2971CB97B69}"/>
                </a:ext>
              </a:extLst>
            </p:cNvPr>
            <p:cNvSpPr/>
            <p:nvPr/>
          </p:nvSpPr>
          <p:spPr>
            <a:xfrm>
              <a:off x="2139111" y="647135"/>
              <a:ext cx="438150" cy="1207770"/>
            </a:xfrm>
            <a:custGeom>
              <a:avLst/>
              <a:gdLst/>
              <a:ahLst/>
              <a:cxnLst/>
              <a:rect l="l" t="t" r="r" b="b"/>
              <a:pathLst>
                <a:path w="438150" h="1207770">
                  <a:moveTo>
                    <a:pt x="437718" y="1053338"/>
                  </a:moveTo>
                  <a:lnTo>
                    <a:pt x="419061" y="1030046"/>
                  </a:lnTo>
                  <a:lnTo>
                    <a:pt x="419061" y="1047775"/>
                  </a:lnTo>
                  <a:lnTo>
                    <a:pt x="407174" y="1053439"/>
                  </a:lnTo>
                  <a:lnTo>
                    <a:pt x="367334" y="1093089"/>
                  </a:lnTo>
                  <a:lnTo>
                    <a:pt x="353504" y="1137361"/>
                  </a:lnTo>
                  <a:lnTo>
                    <a:pt x="346392" y="1178433"/>
                  </a:lnTo>
                  <a:lnTo>
                    <a:pt x="25107" y="755421"/>
                  </a:lnTo>
                  <a:lnTo>
                    <a:pt x="15671" y="738784"/>
                  </a:lnTo>
                  <a:lnTo>
                    <a:pt x="10972" y="720547"/>
                  </a:lnTo>
                  <a:lnTo>
                    <a:pt x="11125" y="701725"/>
                  </a:lnTo>
                  <a:lnTo>
                    <a:pt x="128727" y="421805"/>
                  </a:lnTo>
                  <a:lnTo>
                    <a:pt x="177330" y="404990"/>
                  </a:lnTo>
                  <a:lnTo>
                    <a:pt x="233121" y="395097"/>
                  </a:lnTo>
                  <a:lnTo>
                    <a:pt x="296075" y="395058"/>
                  </a:lnTo>
                  <a:lnTo>
                    <a:pt x="329768" y="400596"/>
                  </a:lnTo>
                  <a:lnTo>
                    <a:pt x="316369" y="454291"/>
                  </a:lnTo>
                  <a:lnTo>
                    <a:pt x="298196" y="501942"/>
                  </a:lnTo>
                  <a:lnTo>
                    <a:pt x="270230" y="564235"/>
                  </a:lnTo>
                  <a:lnTo>
                    <a:pt x="230632" y="643140"/>
                  </a:lnTo>
                  <a:lnTo>
                    <a:pt x="177558" y="740600"/>
                  </a:lnTo>
                  <a:lnTo>
                    <a:pt x="175704" y="743877"/>
                  </a:lnTo>
                  <a:lnTo>
                    <a:pt x="419061" y="1047775"/>
                  </a:lnTo>
                  <a:lnTo>
                    <a:pt x="419061" y="1030046"/>
                  </a:lnTo>
                  <a:lnTo>
                    <a:pt x="188963" y="742734"/>
                  </a:lnTo>
                  <a:lnTo>
                    <a:pt x="239026" y="650760"/>
                  </a:lnTo>
                  <a:lnTo>
                    <a:pt x="277545" y="574370"/>
                  </a:lnTo>
                  <a:lnTo>
                    <a:pt x="305790" y="512165"/>
                  </a:lnTo>
                  <a:lnTo>
                    <a:pt x="325005" y="462711"/>
                  </a:lnTo>
                  <a:lnTo>
                    <a:pt x="336473" y="424624"/>
                  </a:lnTo>
                  <a:lnTo>
                    <a:pt x="340410" y="402348"/>
                  </a:lnTo>
                  <a:lnTo>
                    <a:pt x="342176" y="402628"/>
                  </a:lnTo>
                  <a:lnTo>
                    <a:pt x="370509" y="411657"/>
                  </a:lnTo>
                  <a:lnTo>
                    <a:pt x="380161" y="416039"/>
                  </a:lnTo>
                  <a:lnTo>
                    <a:pt x="372897" y="394017"/>
                  </a:lnTo>
                  <a:lnTo>
                    <a:pt x="354939" y="337337"/>
                  </a:lnTo>
                  <a:lnTo>
                    <a:pt x="332079" y="260057"/>
                  </a:lnTo>
                  <a:lnTo>
                    <a:pt x="310057" y="176250"/>
                  </a:lnTo>
                  <a:lnTo>
                    <a:pt x="356933" y="165138"/>
                  </a:lnTo>
                  <a:lnTo>
                    <a:pt x="353542" y="154381"/>
                  </a:lnTo>
                  <a:lnTo>
                    <a:pt x="326885" y="90601"/>
                  </a:lnTo>
                  <a:lnTo>
                    <a:pt x="303936" y="52438"/>
                  </a:lnTo>
                  <a:lnTo>
                    <a:pt x="255993" y="10617"/>
                  </a:lnTo>
                  <a:lnTo>
                    <a:pt x="229425" y="0"/>
                  </a:lnTo>
                  <a:lnTo>
                    <a:pt x="221234" y="7518"/>
                  </a:lnTo>
                  <a:lnTo>
                    <a:pt x="201409" y="21996"/>
                  </a:lnTo>
                  <a:lnTo>
                    <a:pt x="177063" y="31318"/>
                  </a:lnTo>
                  <a:lnTo>
                    <a:pt x="155333" y="23368"/>
                  </a:lnTo>
                  <a:lnTo>
                    <a:pt x="144018" y="33032"/>
                  </a:lnTo>
                  <a:lnTo>
                    <a:pt x="114134" y="58953"/>
                  </a:lnTo>
                  <a:lnTo>
                    <a:pt x="71843" y="96456"/>
                  </a:lnTo>
                  <a:lnTo>
                    <a:pt x="23253" y="140906"/>
                  </a:lnTo>
                  <a:lnTo>
                    <a:pt x="97345" y="219417"/>
                  </a:lnTo>
                  <a:lnTo>
                    <a:pt x="90652" y="440397"/>
                  </a:lnTo>
                  <a:lnTo>
                    <a:pt x="101727" y="434263"/>
                  </a:lnTo>
                  <a:lnTo>
                    <a:pt x="113804" y="428688"/>
                  </a:lnTo>
                  <a:lnTo>
                    <a:pt x="6159" y="678903"/>
                  </a:lnTo>
                  <a:lnTo>
                    <a:pt x="203" y="700163"/>
                  </a:lnTo>
                  <a:lnTo>
                    <a:pt x="0" y="721893"/>
                  </a:lnTo>
                  <a:lnTo>
                    <a:pt x="5397" y="742937"/>
                  </a:lnTo>
                  <a:lnTo>
                    <a:pt x="16281" y="762114"/>
                  </a:lnTo>
                  <a:lnTo>
                    <a:pt x="354368" y="1207211"/>
                  </a:lnTo>
                  <a:lnTo>
                    <a:pt x="355942" y="1193101"/>
                  </a:lnTo>
                  <a:lnTo>
                    <a:pt x="357238" y="1182560"/>
                  </a:lnTo>
                  <a:lnTo>
                    <a:pt x="367804" y="1126299"/>
                  </a:lnTo>
                  <a:lnTo>
                    <a:pt x="391617" y="1078357"/>
                  </a:lnTo>
                  <a:lnTo>
                    <a:pt x="429882" y="1055611"/>
                  </a:lnTo>
                  <a:lnTo>
                    <a:pt x="437718" y="1053338"/>
                  </a:lnTo>
                  <a:close/>
                </a:path>
              </a:pathLst>
            </a:custGeom>
            <a:solidFill>
              <a:srgbClr val="F2640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  <p:sp>
          <p:nvSpPr>
            <p:cNvPr id="56" name="Graphic 93">
              <a:extLst>
                <a:ext uri="{FF2B5EF4-FFF2-40B4-BE49-F238E27FC236}">
                  <a16:creationId xmlns:a16="http://schemas.microsoft.com/office/drawing/2014/main" id="{2F0F1978-5635-40F3-BBF8-DCBCE4FD4EFB}"/>
                </a:ext>
              </a:extLst>
            </p:cNvPr>
            <p:cNvSpPr/>
            <p:nvPr/>
          </p:nvSpPr>
          <p:spPr>
            <a:xfrm>
              <a:off x="2232020" y="812014"/>
              <a:ext cx="75565" cy="57785"/>
            </a:xfrm>
            <a:custGeom>
              <a:avLst/>
              <a:gdLst/>
              <a:ahLst/>
              <a:cxnLst/>
              <a:rect l="l" t="t" r="r" b="b"/>
              <a:pathLst>
                <a:path w="75565" h="57785">
                  <a:moveTo>
                    <a:pt x="74977" y="9061"/>
                  </a:moveTo>
                  <a:lnTo>
                    <a:pt x="6433" y="57724"/>
                  </a:lnTo>
                  <a:lnTo>
                    <a:pt x="0" y="48662"/>
                  </a:lnTo>
                  <a:lnTo>
                    <a:pt x="68543" y="0"/>
                  </a:lnTo>
                  <a:lnTo>
                    <a:pt x="74977" y="90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 sz="1100">
                <a:solidFill>
                  <a:srgbClr val="000000"/>
                </a:solidFill>
              </a:endParaRPr>
            </a:p>
          </p:txBody>
        </p:sp>
      </p:grp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8BB812A1-7BCB-40DD-8681-6271FC495503}"/>
              </a:ext>
            </a:extLst>
          </p:cNvPr>
          <p:cNvSpPr txBox="1"/>
          <p:nvPr/>
        </p:nvSpPr>
        <p:spPr>
          <a:xfrm>
            <a:off x="4360451" y="1271479"/>
            <a:ext cx="34595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735" algn="ctr">
              <a:spcBef>
                <a:spcPts val="1200"/>
              </a:spcBef>
              <a:spcAft>
                <a:spcPts val="0"/>
              </a:spcAft>
            </a:pPr>
            <a:r>
              <a:rPr lang="pt-PT" sz="11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ESTRATÉGIAS</a:t>
            </a:r>
            <a:r>
              <a:rPr lang="pt-PT" sz="1100" b="1" spc="-85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pt-PT" sz="11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DE</a:t>
            </a:r>
            <a:r>
              <a:rPr lang="pt-PT" sz="1100" b="1" spc="-8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pt-PT" sz="1100" b="1" spc="-1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RECURSOS</a:t>
            </a:r>
            <a:endParaRPr lang="pt-BR" sz="1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59" name="Rectangle 3">
            <a:extLst>
              <a:ext uri="{FF2B5EF4-FFF2-40B4-BE49-F238E27FC236}">
                <a16:creationId xmlns:a16="http://schemas.microsoft.com/office/drawing/2014/main" id="{84E54927-6F72-47E9-84D1-25A6DB083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8271" y="3482801"/>
            <a:ext cx="68905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57225" algn="l"/>
              </a:tabLst>
            </a:pPr>
            <a:r>
              <a:rPr kumimoji="0" lang="pt-PT" altLang="pt-BR" sz="11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MÍDIAS SOCIAS: </a:t>
            </a: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CAMPANHAS DE CONCIENTIZAÇÃO E CAPTAÇÃO DE RECURSOS.</a:t>
            </a:r>
            <a:endParaRPr kumimoji="0" lang="pt-BR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60" name="Rectangle 4">
            <a:extLst>
              <a:ext uri="{FF2B5EF4-FFF2-40B4-BE49-F238E27FC236}">
                <a16:creationId xmlns:a16="http://schemas.microsoft.com/office/drawing/2014/main" id="{EA207A3D-969D-475A-855E-3249AA8D2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8271" y="3884526"/>
            <a:ext cx="66962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5663" algn="l"/>
                <a:tab pos="2820988" algn="l"/>
                <a:tab pos="456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55663" algn="l"/>
                <a:tab pos="2820988" algn="l"/>
                <a:tab pos="4564063" algn="l"/>
              </a:tabLst>
            </a:pPr>
            <a:r>
              <a:rPr kumimoji="0" lang="pt-PT" altLang="pt-BR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FINANCEIRO:</a:t>
            </a: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CONTROLE DE ORÇAMENTO E DIVERSIFICAÇÃO DE FONTES DE RENDA E CONTROLE DE GESTÃO.</a:t>
            </a:r>
            <a:endParaRPr kumimoji="0" lang="pt-PT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61" name="Rectangle 5">
            <a:extLst>
              <a:ext uri="{FF2B5EF4-FFF2-40B4-BE49-F238E27FC236}">
                <a16:creationId xmlns:a16="http://schemas.microsoft.com/office/drawing/2014/main" id="{FFE355D7-CAA5-4B04-B1DB-35287A96E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703" y="3511375"/>
            <a:ext cx="683436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PT" altLang="pt-BR" sz="11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PT" altLang="pt-BR" sz="11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RH:</a:t>
            </a:r>
            <a:r>
              <a:rPr kumimoji="0" lang="pt-PT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RECRUTAMENTO E CAPACITAÇÃO DE VOLUNTÁRIOS E COLABORADORES</a:t>
            </a:r>
            <a:r>
              <a:rPr kumimoji="0" lang="pt-BR" altLang="pt-BR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3B36693B-99DE-4447-9D71-BC2FA0131683}"/>
              </a:ext>
            </a:extLst>
          </p:cNvPr>
          <p:cNvSpPr txBox="1"/>
          <p:nvPr/>
        </p:nvSpPr>
        <p:spPr>
          <a:xfrm>
            <a:off x="5456454" y="3187040"/>
            <a:ext cx="479755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ESTRATÉGIAS</a:t>
            </a:r>
            <a:r>
              <a:rPr lang="pt-PT" sz="1100" b="1" spc="-2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pt-PT" sz="1100" b="1" spc="-1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FUNCIONAIS</a:t>
            </a:r>
            <a:endParaRPr lang="pt-BR" sz="11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63" name="Gráfico 62" descr="Grupo de pessoas com preenchimento sólido">
            <a:extLst>
              <a:ext uri="{FF2B5EF4-FFF2-40B4-BE49-F238E27FC236}">
                <a16:creationId xmlns:a16="http://schemas.microsoft.com/office/drawing/2014/main" id="{C4FF6DDB-5D40-41C0-BDDC-62D85ED661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99917" y="2516780"/>
            <a:ext cx="527914" cy="527914"/>
          </a:xfrm>
          <a:prstGeom prst="rect">
            <a:avLst/>
          </a:prstGeom>
        </p:spPr>
      </p:pic>
      <p:pic>
        <p:nvPicPr>
          <p:cNvPr id="64" name="Gráfico 63" descr="Balão de chat com preenchimento sólido">
            <a:extLst>
              <a:ext uri="{FF2B5EF4-FFF2-40B4-BE49-F238E27FC236}">
                <a16:creationId xmlns:a16="http://schemas.microsoft.com/office/drawing/2014/main" id="{269AA8FB-B7AF-4449-B7C5-F047BF26E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17468" y="2475856"/>
            <a:ext cx="431131" cy="431131"/>
          </a:xfrm>
          <a:prstGeom prst="rect">
            <a:avLst/>
          </a:prstGeom>
        </p:spPr>
      </p:pic>
      <p:pic>
        <p:nvPicPr>
          <p:cNvPr id="65" name="Gráfico 64" descr="Balão de chat com preenchimento sólido">
            <a:extLst>
              <a:ext uri="{FF2B5EF4-FFF2-40B4-BE49-F238E27FC236}">
                <a16:creationId xmlns:a16="http://schemas.microsoft.com/office/drawing/2014/main" id="{17680FC4-B858-4AFE-AFE1-55E5D92C64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80028" y="2689260"/>
            <a:ext cx="431131" cy="431131"/>
          </a:xfrm>
          <a:prstGeom prst="rect">
            <a:avLst/>
          </a:prstGeom>
        </p:spPr>
      </p:pic>
      <p:pic>
        <p:nvPicPr>
          <p:cNvPr id="66" name="Gráfico 65" descr="Dinheiro com preenchimento sólido">
            <a:extLst>
              <a:ext uri="{FF2B5EF4-FFF2-40B4-BE49-F238E27FC236}">
                <a16:creationId xmlns:a16="http://schemas.microsoft.com/office/drawing/2014/main" id="{DB6C0B95-11F6-4162-80B4-4B439BF69D2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651110" y="2549116"/>
            <a:ext cx="527914" cy="52791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85D37B-448D-D1AD-25DF-C91C963E922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8429" y="4611751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95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332BF38E-BCA9-929A-2410-52524E6E8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125812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83256" tIns="0" rIns="7876281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>
              <a:latin typeface="Arial Narrow" panose="020B060602020203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D70387F-0E50-4DAF-B5E9-8005317B8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349" y="334609"/>
            <a:ext cx="369844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BREVE HISTÓRICO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BR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F826084-9CEA-C39C-9F35-A5447F07B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1248" y="678360"/>
            <a:ext cx="64464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PROJETOS SOCIAIS: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pt-BR" altLang="pt-BR" sz="1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lang="pt-PT" altLang="pt-BR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</a:t>
            </a: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Institituo implantará</a:t>
            </a:r>
            <a:r>
              <a:rPr lang="pt-PT" altLang="pt-BR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</a:t>
            </a: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oficinas de artesanatos, atividades esportivas e programas de desenvolvimento e habilidades, para adolescenetes de 12 a 18 anos.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pt-PT" altLang="pt-BR" sz="14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Esses projetos visam promover a inclusão social, a geração de renda e o empoderamento da comunidade.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pt-PT" altLang="pt-BR" sz="14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Bem como o aprendizado a terceira idade, e </a:t>
            </a:r>
            <a:r>
              <a:rPr kumimoji="0" lang="pt-PT" altLang="pt-BR" sz="14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não se limita</a:t>
            </a:r>
            <a:r>
              <a:rPr kumimoji="0" lang="pt-PT" altLang="pt-BR" sz="1400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</a:t>
            </a: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ações e projetos realizados com crianças, mulheres, lgbtqipn+, meio ambiente entre outros que esteja</a:t>
            </a:r>
            <a:r>
              <a:rPr lang="pt-PT" altLang="pt-BR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</a:t>
            </a: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alinhados com nosso estatuto e com a legislação vigente.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pt-BR" altLang="pt-BR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E77E514-1020-DA8C-CA06-B1DD121A5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5949" y="3166347"/>
            <a:ext cx="6395854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PARCERIAS EMPRESARIAS: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pt-BR" altLang="pt-BR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 Instituto implantará estreita relação com as empresa locais e regionais, denominando-as como Investidores </a:t>
            </a:r>
            <a:r>
              <a:rPr lang="pt-PT" altLang="pt-BR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</a:t>
            </a: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ociais, firmará parcerias com instituições paraestatais, e manterá as parcerias existentes com outras instituições para o desenvolvimento dos projetos.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pt-PT" altLang="pt-BR" sz="14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Essas parcerias são fundamental para ampliar o alcance e o impacto das ações do Instituto.</a:t>
            </a:r>
            <a:endParaRPr kumimoji="0" lang="pt-BR" altLang="pt-BR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95583C33-89A4-0F5B-89F6-9D53EE67E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1248" y="4840812"/>
            <a:ext cx="6345256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66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t-PT" altLang="pt-B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FORMAÇÃO E CAPACITAÇÃO: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pt-BR" altLang="pt-BR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 Instituto também implantará investimento na capacitação e no desenvolvimento de seus colaboradores, e voluntários oferecendo programas de treinamentos e formação.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pt-PT" altLang="pt-BR" sz="14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pt-PT" altLang="pt-BR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Essa iniciativa visa aprimorar as habilidades da equipe e garantir não só a excelência na prestação de serviços e no voluntariado, como também a funcionalidade do que se pretende implantar.</a:t>
            </a:r>
            <a:endParaRPr kumimoji="0" lang="pt-PT" altLang="pt-BR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A27D98-3D8C-C253-767D-F1AB2DDD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29" y="4611751"/>
            <a:ext cx="2310584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53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Rectangle 166">
            <a:extLst>
              <a:ext uri="{FF2B5EF4-FFF2-40B4-BE49-F238E27FC236}">
                <a16:creationId xmlns:a16="http://schemas.microsoft.com/office/drawing/2014/main" id="{B4AC34DC-3221-084C-E1C6-1EB8467C9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37114" y="-399757"/>
            <a:ext cx="1847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1200">
              <a:solidFill>
                <a:schemeClr val="bg1"/>
              </a:solidFill>
            </a:endParaRPr>
          </a:p>
        </p:txBody>
      </p:sp>
      <p:sp>
        <p:nvSpPr>
          <p:cNvPr id="2095" name="CaixaDeTexto 2094">
            <a:extLst>
              <a:ext uri="{FF2B5EF4-FFF2-40B4-BE49-F238E27FC236}">
                <a16:creationId xmlns:a16="http://schemas.microsoft.com/office/drawing/2014/main" id="{9E2AB735-D533-6F62-4111-25B192E9D86D}"/>
              </a:ext>
            </a:extLst>
          </p:cNvPr>
          <p:cNvSpPr txBox="1"/>
          <p:nvPr/>
        </p:nvSpPr>
        <p:spPr>
          <a:xfrm>
            <a:off x="5858427" y="619825"/>
            <a:ext cx="613668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200" dirty="0">
              <a:solidFill>
                <a:srgbClr val="000000"/>
              </a:solidFill>
              <a:latin typeface="Freestyle Script" panose="030804020302050B0404" pitchFamily="66" charset="0"/>
            </a:endParaRPr>
          </a:p>
          <a:p>
            <a:r>
              <a:rPr lang="pt-BR" sz="3200" dirty="0">
                <a:solidFill>
                  <a:srgbClr val="000000"/>
                </a:solidFill>
                <a:latin typeface="Freestyle Script" panose="030804020302050B0404" pitchFamily="66" charset="0"/>
              </a:rPr>
              <a:t>DÊ O SEU MELHOR  NOS  MOMENTOS EM QUE ESTÁ PRESENTE,</a:t>
            </a:r>
          </a:p>
          <a:p>
            <a:endParaRPr lang="pt-BR" sz="3200" dirty="0">
              <a:solidFill>
                <a:srgbClr val="000000"/>
              </a:solidFill>
              <a:latin typeface="Freestyle Script" panose="030804020302050B0404" pitchFamily="66" charset="0"/>
            </a:endParaRPr>
          </a:p>
          <a:p>
            <a:r>
              <a:rPr lang="pt-BR" sz="3200" dirty="0">
                <a:solidFill>
                  <a:srgbClr val="000000"/>
                </a:solidFill>
                <a:latin typeface="Freestyle Script" panose="030804020302050B0404" pitchFamily="66" charset="0"/>
              </a:rPr>
              <a:t>PARA QUE AS COISAS ACONTEÇAM MESMO NA SUA AUSÊNCIA.</a:t>
            </a:r>
          </a:p>
          <a:p>
            <a:endParaRPr lang="pt-BR" sz="3200" dirty="0">
              <a:solidFill>
                <a:srgbClr val="000000"/>
              </a:solidFill>
              <a:latin typeface="Freestyle Script" panose="030804020302050B0404" pitchFamily="66" charset="0"/>
            </a:endParaRPr>
          </a:p>
          <a:p>
            <a:r>
              <a:rPr lang="pt-BR" sz="3200" dirty="0">
                <a:solidFill>
                  <a:srgbClr val="000000"/>
                </a:solidFill>
                <a:latin typeface="Freestyle Script" panose="030804020302050B0404" pitchFamily="66" charset="0"/>
              </a:rPr>
              <a:t>ISTO É LEGADO.</a:t>
            </a:r>
          </a:p>
          <a:p>
            <a:r>
              <a:rPr lang="pt-BR" sz="1000" b="1" dirty="0">
                <a:solidFill>
                  <a:srgbClr val="000000"/>
                </a:solidFill>
                <a:latin typeface="Arial Narrow" panose="020B0606020202030204" pitchFamily="34" charset="0"/>
              </a:rPr>
              <a:t>CMSS</a:t>
            </a:r>
          </a:p>
        </p:txBody>
      </p:sp>
      <p:sp>
        <p:nvSpPr>
          <p:cNvPr id="2096" name="CaixaDeTexto 2095">
            <a:extLst>
              <a:ext uri="{FF2B5EF4-FFF2-40B4-BE49-F238E27FC236}">
                <a16:creationId xmlns:a16="http://schemas.microsoft.com/office/drawing/2014/main" id="{5A90E95A-9001-625C-8D28-30C70F63A22F}"/>
              </a:ext>
            </a:extLst>
          </p:cNvPr>
          <p:cNvSpPr txBox="1"/>
          <p:nvPr/>
        </p:nvSpPr>
        <p:spPr>
          <a:xfrm>
            <a:off x="2383609" y="1923083"/>
            <a:ext cx="2468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rgbClr val="000000"/>
                </a:solidFill>
              </a:rPr>
              <a:t>OBRIGADO!</a:t>
            </a:r>
          </a:p>
        </p:txBody>
      </p:sp>
      <p:pic>
        <p:nvPicPr>
          <p:cNvPr id="2098" name="Gráfico 2097" descr="Aperto de mão com preenchimento sólido">
            <a:extLst>
              <a:ext uri="{FF2B5EF4-FFF2-40B4-BE49-F238E27FC236}">
                <a16:creationId xmlns:a16="http://schemas.microsoft.com/office/drawing/2014/main" id="{BB2B31C7-6562-AD73-2A35-30E2D591A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0882" y="2246249"/>
            <a:ext cx="914400" cy="9144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32DC26B-D580-9FF1-BF5F-39386F9E4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29" y="4611751"/>
            <a:ext cx="2310584" cy="1469263"/>
          </a:xfrm>
          <a:prstGeom prst="rect">
            <a:avLst/>
          </a:prstGeom>
        </p:spPr>
      </p:pic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37D9F7A8-B55C-A2F7-8E50-55D19B01F271}"/>
              </a:ext>
            </a:extLst>
          </p:cNvPr>
          <p:cNvSpPr/>
          <p:nvPr/>
        </p:nvSpPr>
        <p:spPr>
          <a:xfrm>
            <a:off x="5410753" y="4124160"/>
            <a:ext cx="464248" cy="3543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5AA6CD65-090C-A2E9-1E30-AA81ACEF594E}"/>
              </a:ext>
            </a:extLst>
          </p:cNvPr>
          <p:cNvSpPr/>
          <p:nvPr/>
        </p:nvSpPr>
        <p:spPr>
          <a:xfrm rot="10800000">
            <a:off x="8022961" y="4089882"/>
            <a:ext cx="464248" cy="3543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200B439-DCBE-F122-2DFB-EA43CD49FE0F}"/>
              </a:ext>
            </a:extLst>
          </p:cNvPr>
          <p:cNvSpPr txBox="1"/>
          <p:nvPr/>
        </p:nvSpPr>
        <p:spPr>
          <a:xfrm>
            <a:off x="9833089" y="4836364"/>
            <a:ext cx="20858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/>
              <a:t>Coordenação da Publicação:</a:t>
            </a:r>
          </a:p>
          <a:p>
            <a:r>
              <a:rPr lang="pt-BR" sz="1000" dirty="0"/>
              <a:t>Cláudia Maria Serrano Sanches</a:t>
            </a:r>
          </a:p>
          <a:p>
            <a:endParaRPr lang="pt-BR" sz="1000" dirty="0"/>
          </a:p>
          <a:p>
            <a:r>
              <a:rPr lang="pt-BR" sz="1000" b="1" dirty="0"/>
              <a:t>Conteúdo:</a:t>
            </a:r>
          </a:p>
          <a:p>
            <a:r>
              <a:rPr lang="pt-BR" sz="1000" dirty="0"/>
              <a:t>Claudia Maria Serrano Sanches</a:t>
            </a:r>
          </a:p>
          <a:p>
            <a:r>
              <a:rPr lang="pt-BR" sz="1000" dirty="0"/>
              <a:t>Bruna Amâncio dos Santos</a:t>
            </a:r>
          </a:p>
          <a:p>
            <a:endParaRPr lang="pt-BR" sz="1000" dirty="0"/>
          </a:p>
          <a:p>
            <a:r>
              <a:rPr lang="pt-BR" sz="1000" b="1" dirty="0"/>
              <a:t>Diagramação</a:t>
            </a:r>
            <a:r>
              <a:rPr lang="pt-BR" sz="1000" dirty="0"/>
              <a:t>: Claudia Mª S. Sanches</a:t>
            </a:r>
          </a:p>
          <a:p>
            <a:endParaRPr lang="pt-BR" sz="1000" dirty="0"/>
          </a:p>
          <a:p>
            <a:r>
              <a:rPr lang="pt-BR" sz="1000" b="1" dirty="0"/>
              <a:t>Fotos</a:t>
            </a:r>
            <a:r>
              <a:rPr lang="pt-BR" sz="1000" dirty="0"/>
              <a:t>: Acervo Instituto Pró Vale</a:t>
            </a:r>
          </a:p>
          <a:p>
            <a:r>
              <a:rPr lang="pt-BR" sz="1000" dirty="0" err="1"/>
              <a:t>Dset</a:t>
            </a:r>
            <a:r>
              <a:rPr lang="pt-BR" sz="1000" dirty="0"/>
              <a:t> Marketing Digital</a:t>
            </a:r>
            <a:br>
              <a:rPr lang="pt-BR" sz="1000" dirty="0"/>
            </a:br>
            <a:r>
              <a:rPr lang="pt-BR" sz="1000" dirty="0" err="1"/>
              <a:t>Sanini</a:t>
            </a:r>
            <a:r>
              <a:rPr lang="pt-BR" sz="1000" dirty="0"/>
              <a:t> </a:t>
            </a:r>
            <a:r>
              <a:rPr lang="pt-BR" sz="1000" dirty="0" err="1"/>
              <a:t>Fotovideovisual</a:t>
            </a: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242747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purl.org/dc/dcmitype/"/>
    <ds:schemaRef ds:uri="http://schemas.microsoft.com/sharepoint/v3"/>
    <ds:schemaRef ds:uri="230e9df3-be65-4c73-a93b-d1236ebd677e"/>
    <ds:schemaRef ds:uri="http://purl.org/dc/elements/1.1/"/>
    <ds:schemaRef ds:uri="71af3243-3dd4-4a8d-8c0d-dd76da1f02a5"/>
    <ds:schemaRef ds:uri="http://purl.org/dc/terms/"/>
    <ds:schemaRef ds:uri="16c05727-aa75-4e4a-9b5f-8a80a1165891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6392</TotalTime>
  <Words>1395</Words>
  <Application>Microsoft Office PowerPoint</Application>
  <PresentationFormat>Widescreen</PresentationFormat>
  <Paragraphs>252</Paragraphs>
  <Slides>18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Freestyle Script</vt:lpstr>
      <vt:lpstr>Tema do Office</vt:lpstr>
      <vt:lpstr>Apresentação do PowerPoint</vt:lpstr>
      <vt:lpstr>Apresentação do PowerPoint</vt:lpstr>
      <vt:lpstr>Apresentação do PowerPoint</vt:lpstr>
      <vt:lpstr>GOVERNANÇA</vt:lpstr>
      <vt:lpstr>GOVERNANÇA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ANÁLISE SITUACIONAL</vt:lpstr>
      <vt:lpstr>OBJETIVOS QUANTITATIVOS E QUALITATIVOS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   Plano Anual de Trabalho 2025</dc:title>
  <dc:creator>ClaudiaSanches;CS Construção Social Projetos</dc:creator>
  <cp:lastModifiedBy>claudinha</cp:lastModifiedBy>
  <cp:revision>11</cp:revision>
  <cp:lastPrinted>2024-11-28T18:01:23Z</cp:lastPrinted>
  <dcterms:created xsi:type="dcterms:W3CDTF">2024-07-10T13:33:23Z</dcterms:created>
  <dcterms:modified xsi:type="dcterms:W3CDTF">2025-04-23T20:16:56Z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